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</p:sldIdLst>
  <p:sldSz cy="5143500" cx="9144000"/>
  <p:notesSz cx="6858000" cy="9144000"/>
  <p:embeddedFontLst>
    <p:embeddedFont>
      <p:font typeface="Play"/>
      <p:regular r:id="rId61"/>
      <p:bold r:id="rId62"/>
    </p:embeddedFont>
    <p:embeddedFont>
      <p:font typeface="Tahoma"/>
      <p:regular r:id="rId63"/>
      <p:bold r:id="rId64"/>
    </p:embeddedFont>
    <p:embeddedFont>
      <p:font typeface="Candara"/>
      <p:regular r:id="rId65"/>
      <p:bold r:id="rId66"/>
      <p:italic r:id="rId67"/>
      <p:boldItalic r:id="rId6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69" roundtripDataSignature="AMtx7mgQjspjMzix7VtFLvyITEnAsBo57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Play-bold.fntdata"/><Relationship Id="rId61" Type="http://schemas.openxmlformats.org/officeDocument/2006/relationships/font" Target="fonts/Play-regular.fntdata"/><Relationship Id="rId20" Type="http://schemas.openxmlformats.org/officeDocument/2006/relationships/slide" Target="slides/slide15.xml"/><Relationship Id="rId64" Type="http://schemas.openxmlformats.org/officeDocument/2006/relationships/font" Target="fonts/Tahoma-bold.fntdata"/><Relationship Id="rId63" Type="http://schemas.openxmlformats.org/officeDocument/2006/relationships/font" Target="fonts/Tahoma-regular.fntdata"/><Relationship Id="rId22" Type="http://schemas.openxmlformats.org/officeDocument/2006/relationships/slide" Target="slides/slide17.xml"/><Relationship Id="rId66" Type="http://schemas.openxmlformats.org/officeDocument/2006/relationships/font" Target="fonts/Candara-bold.fntdata"/><Relationship Id="rId21" Type="http://schemas.openxmlformats.org/officeDocument/2006/relationships/slide" Target="slides/slide16.xml"/><Relationship Id="rId65" Type="http://schemas.openxmlformats.org/officeDocument/2006/relationships/font" Target="fonts/Candara-regular.fntdata"/><Relationship Id="rId24" Type="http://schemas.openxmlformats.org/officeDocument/2006/relationships/slide" Target="slides/slide19.xml"/><Relationship Id="rId68" Type="http://schemas.openxmlformats.org/officeDocument/2006/relationships/font" Target="fonts/Candara-boldItalic.fntdata"/><Relationship Id="rId23" Type="http://schemas.openxmlformats.org/officeDocument/2006/relationships/slide" Target="slides/slide18.xml"/><Relationship Id="rId67" Type="http://schemas.openxmlformats.org/officeDocument/2006/relationships/font" Target="fonts/Candara-italic.fntdata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customschemas.google.com/relationships/presentationmetadata" Target="meta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" name="Google Shape;8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" name="Google Shape;14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" name="Google Shape;15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d57f01f977_0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g2d57f01f977_0_2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d57f01f977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g2d57f01f977_0_26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d57f01f977_0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g2d57f01f977_0_2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d57f01f977_0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g2d57f01f977_0_28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d57f01f977_0_4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g2d57f01f977_0_40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d57f01f977_0_4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g2d57f01f977_0_4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d57f01f977_0_4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g2d57f01f977_0_4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" name="Google Shape;8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d57f01f977_0_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g2d57f01f977_0_4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d57f01f977_0_4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g2d57f01f977_0_4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d57f01f977_0_4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g2d57f01f977_0_45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8" name="Google Shape;40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5" name="Google Shape;41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2" name="Google Shape;42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9" name="Google Shape;42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6" name="Google Shape;43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3" name="Google Shape;44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313db112398_6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0" name="Google Shape;450;g313db112398_6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13db112398_6_1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" name="Google Shape;96;g313db112398_6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314056a710d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7" name="Google Shape;457;g314056a710d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14056a710d_2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4" name="Google Shape;464;g314056a710d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1" name="Google Shape;471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8" name="Google Shape;478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2d57f01f977_0_58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5" name="Google Shape;485;g2d57f01f977_0_5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313db112398_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g313db112398_6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313db112398_6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313db112398_6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315c5cd30a8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315c5cd30a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313db112398_6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9" name="Google Shape;529;g313db112398_6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313eb464a03_0_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g313eb464a03_0_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2d57f01f977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g2d57f01f977_0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2d57f01f977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g2d57f01f977_0_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2d57f01f977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g2d57f01f977_0_1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2d57f01f977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g2d57f01f977_0_16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2d57f01f977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g2d57f01f977_0_17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2d57f01f977_0_6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8" name="Google Shape;618;g2d57f01f977_0_6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313db112398_6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5" name="Google Shape;625;g313db112398_6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2d57f01f97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2" name="Google Shape;632;g2d57f01f97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313db112398_6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9" name="Google Shape;639;g313db112398_6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313db112398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7" name="Google Shape;647;g313db112398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14bf1ebf2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g314bf1ebf2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2d57f01f977_0_6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3" name="Google Shape;653;g2d57f01f977_0_6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313db112398_6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0" name="Google Shape;660;g313db112398_6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2d58532633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9" name="Google Shape;669;g2d58532633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2d58532633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8" name="Google Shape;678;g2d58532633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2d585326333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7" name="Google Shape;687;g2d585326333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2d57f01f977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6" name="Google Shape;696;g2d57f01f977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" name="Google Shape;12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" name="Google Shape;13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" name="Google Shape;13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titolo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6"/>
          <p:cNvSpPr txBox="1"/>
          <p:nvPr>
            <p:ph type="ctrTitle"/>
          </p:nvPr>
        </p:nvSpPr>
        <p:spPr>
          <a:xfrm>
            <a:off x="1143002" y="841771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1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Play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" name="Google Shape;13;p26"/>
          <p:cNvSpPr txBox="1"/>
          <p:nvPr>
            <p:ph idx="1" type="subTitle"/>
          </p:nvPr>
        </p:nvSpPr>
        <p:spPr>
          <a:xfrm>
            <a:off x="1143002" y="2701531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1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/>
            </a:lvl1pPr>
            <a:lvl2pPr lvl="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4" name="Google Shape;14;p26"/>
          <p:cNvSpPr txBox="1"/>
          <p:nvPr>
            <p:ph idx="10" type="dt"/>
          </p:nvPr>
        </p:nvSpPr>
        <p:spPr>
          <a:xfrm>
            <a:off x="628652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" name="Google Shape;15;p26"/>
          <p:cNvSpPr txBox="1"/>
          <p:nvPr>
            <p:ph idx="11" type="ftr"/>
          </p:nvPr>
        </p:nvSpPr>
        <p:spPr>
          <a:xfrm>
            <a:off x="3028952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1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" name="Google Shape;16;p26"/>
          <p:cNvSpPr txBox="1"/>
          <p:nvPr>
            <p:ph idx="12" type="sldNum"/>
          </p:nvPr>
        </p:nvSpPr>
        <p:spPr>
          <a:xfrm>
            <a:off x="6457952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5"/>
          <p:cNvSpPr txBox="1"/>
          <p:nvPr>
            <p:ph type="title"/>
          </p:nvPr>
        </p:nvSpPr>
        <p:spPr>
          <a:xfrm>
            <a:off x="628652" y="2738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Play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35"/>
          <p:cNvSpPr txBox="1"/>
          <p:nvPr>
            <p:ph idx="1" type="body"/>
          </p:nvPr>
        </p:nvSpPr>
        <p:spPr>
          <a:xfrm rot="5400000">
            <a:off x="2940302" y="-942430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238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1" name="Google Shape;71;p35"/>
          <p:cNvSpPr txBox="1"/>
          <p:nvPr>
            <p:ph idx="10" type="dt"/>
          </p:nvPr>
        </p:nvSpPr>
        <p:spPr>
          <a:xfrm>
            <a:off x="628652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Google Shape;72;p35"/>
          <p:cNvSpPr txBox="1"/>
          <p:nvPr>
            <p:ph idx="11" type="ftr"/>
          </p:nvPr>
        </p:nvSpPr>
        <p:spPr>
          <a:xfrm>
            <a:off x="3028952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1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35"/>
          <p:cNvSpPr txBox="1"/>
          <p:nvPr>
            <p:ph idx="12" type="sldNum"/>
          </p:nvPr>
        </p:nvSpPr>
        <p:spPr>
          <a:xfrm>
            <a:off x="6457952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olo e testo verticale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6"/>
          <p:cNvSpPr txBox="1"/>
          <p:nvPr>
            <p:ph type="title"/>
          </p:nvPr>
        </p:nvSpPr>
        <p:spPr>
          <a:xfrm rot="5400000">
            <a:off x="5350052" y="1467547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Play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36"/>
          <p:cNvSpPr txBox="1"/>
          <p:nvPr>
            <p:ph idx="1" type="body"/>
          </p:nvPr>
        </p:nvSpPr>
        <p:spPr>
          <a:xfrm rot="5400000">
            <a:off x="1349475" y="-447054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238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7" name="Google Shape;77;p36"/>
          <p:cNvSpPr txBox="1"/>
          <p:nvPr>
            <p:ph idx="10" type="dt"/>
          </p:nvPr>
        </p:nvSpPr>
        <p:spPr>
          <a:xfrm>
            <a:off x="628652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8" name="Google Shape;78;p36"/>
          <p:cNvSpPr txBox="1"/>
          <p:nvPr>
            <p:ph idx="11" type="ftr"/>
          </p:nvPr>
        </p:nvSpPr>
        <p:spPr>
          <a:xfrm>
            <a:off x="3028952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1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" name="Google Shape;79;p36"/>
          <p:cNvSpPr txBox="1"/>
          <p:nvPr>
            <p:ph idx="12" type="sldNum"/>
          </p:nvPr>
        </p:nvSpPr>
        <p:spPr>
          <a:xfrm>
            <a:off x="6457952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7"/>
          <p:cNvSpPr txBox="1"/>
          <p:nvPr>
            <p:ph type="title"/>
          </p:nvPr>
        </p:nvSpPr>
        <p:spPr>
          <a:xfrm>
            <a:off x="628652" y="2738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Play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" name="Google Shape;19;p27"/>
          <p:cNvSpPr txBox="1"/>
          <p:nvPr>
            <p:ph idx="1" type="body"/>
          </p:nvPr>
        </p:nvSpPr>
        <p:spPr>
          <a:xfrm>
            <a:off x="628652" y="1369220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238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0" name="Google Shape;20;p27"/>
          <p:cNvSpPr txBox="1"/>
          <p:nvPr>
            <p:ph idx="10" type="dt"/>
          </p:nvPr>
        </p:nvSpPr>
        <p:spPr>
          <a:xfrm>
            <a:off x="628652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" name="Google Shape;21;p27"/>
          <p:cNvSpPr txBox="1"/>
          <p:nvPr>
            <p:ph idx="11" type="ftr"/>
          </p:nvPr>
        </p:nvSpPr>
        <p:spPr>
          <a:xfrm>
            <a:off x="3028952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1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" name="Google Shape;22;p27"/>
          <p:cNvSpPr txBox="1"/>
          <p:nvPr>
            <p:ph idx="12" type="sldNum"/>
          </p:nvPr>
        </p:nvSpPr>
        <p:spPr>
          <a:xfrm>
            <a:off x="6457952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sezione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8"/>
          <p:cNvSpPr txBox="1"/>
          <p:nvPr>
            <p:ph type="title"/>
          </p:nvPr>
        </p:nvSpPr>
        <p:spPr>
          <a:xfrm>
            <a:off x="623885" y="1282301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Play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" name="Google Shape;25;p28"/>
          <p:cNvSpPr txBox="1"/>
          <p:nvPr>
            <p:ph idx="1" type="body"/>
          </p:nvPr>
        </p:nvSpPr>
        <p:spPr>
          <a:xfrm>
            <a:off x="623885" y="3442099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767676"/>
              </a:buClr>
              <a:buSzPts val="1800"/>
              <a:buNone/>
              <a:defRPr sz="1800">
                <a:solidFill>
                  <a:srgbClr val="767676"/>
                </a:solidFill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6" name="Google Shape;26;p28"/>
          <p:cNvSpPr txBox="1"/>
          <p:nvPr>
            <p:ph idx="10" type="dt"/>
          </p:nvPr>
        </p:nvSpPr>
        <p:spPr>
          <a:xfrm>
            <a:off x="628652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" name="Google Shape;27;p28"/>
          <p:cNvSpPr txBox="1"/>
          <p:nvPr>
            <p:ph idx="11" type="ftr"/>
          </p:nvPr>
        </p:nvSpPr>
        <p:spPr>
          <a:xfrm>
            <a:off x="3028952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1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" name="Google Shape;28;p28"/>
          <p:cNvSpPr txBox="1"/>
          <p:nvPr>
            <p:ph idx="12" type="sldNum"/>
          </p:nvPr>
        </p:nvSpPr>
        <p:spPr>
          <a:xfrm>
            <a:off x="6457952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 contenuti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9"/>
          <p:cNvSpPr txBox="1"/>
          <p:nvPr>
            <p:ph type="title"/>
          </p:nvPr>
        </p:nvSpPr>
        <p:spPr>
          <a:xfrm>
            <a:off x="628652" y="2738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Play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" name="Google Shape;31;p29"/>
          <p:cNvSpPr txBox="1"/>
          <p:nvPr>
            <p:ph idx="1" type="body"/>
          </p:nvPr>
        </p:nvSpPr>
        <p:spPr>
          <a:xfrm>
            <a:off x="628652" y="1369220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238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2" name="Google Shape;32;p29"/>
          <p:cNvSpPr txBox="1"/>
          <p:nvPr>
            <p:ph idx="2" type="body"/>
          </p:nvPr>
        </p:nvSpPr>
        <p:spPr>
          <a:xfrm>
            <a:off x="4629150" y="1369220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238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3" name="Google Shape;33;p29"/>
          <p:cNvSpPr txBox="1"/>
          <p:nvPr>
            <p:ph idx="10" type="dt"/>
          </p:nvPr>
        </p:nvSpPr>
        <p:spPr>
          <a:xfrm>
            <a:off x="628652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" name="Google Shape;34;p29"/>
          <p:cNvSpPr txBox="1"/>
          <p:nvPr>
            <p:ph idx="11" type="ftr"/>
          </p:nvPr>
        </p:nvSpPr>
        <p:spPr>
          <a:xfrm>
            <a:off x="3028952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1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" name="Google Shape;35;p29"/>
          <p:cNvSpPr txBox="1"/>
          <p:nvPr>
            <p:ph idx="12" type="sldNum"/>
          </p:nvPr>
        </p:nvSpPr>
        <p:spPr>
          <a:xfrm>
            <a:off x="6457952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ronto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0"/>
          <p:cNvSpPr txBox="1"/>
          <p:nvPr>
            <p:ph type="title"/>
          </p:nvPr>
        </p:nvSpPr>
        <p:spPr>
          <a:xfrm>
            <a:off x="629838" y="2738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Play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8" name="Google Shape;38;p30"/>
          <p:cNvSpPr txBox="1"/>
          <p:nvPr>
            <p:ph idx="1" type="body"/>
          </p:nvPr>
        </p:nvSpPr>
        <p:spPr>
          <a:xfrm>
            <a:off x="629838" y="1260870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b="1" sz="1800"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9" name="Google Shape;39;p30"/>
          <p:cNvSpPr txBox="1"/>
          <p:nvPr>
            <p:ph idx="2" type="body"/>
          </p:nvPr>
        </p:nvSpPr>
        <p:spPr>
          <a:xfrm>
            <a:off x="629838" y="1878803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238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0" name="Google Shape;40;p30"/>
          <p:cNvSpPr txBox="1"/>
          <p:nvPr>
            <p:ph idx="3" type="body"/>
          </p:nvPr>
        </p:nvSpPr>
        <p:spPr>
          <a:xfrm>
            <a:off x="4629150" y="1260870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b="1" sz="1800"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1" name="Google Shape;41;p30"/>
          <p:cNvSpPr txBox="1"/>
          <p:nvPr>
            <p:ph idx="4" type="body"/>
          </p:nvPr>
        </p:nvSpPr>
        <p:spPr>
          <a:xfrm>
            <a:off x="4629150" y="1878803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238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2" name="Google Shape;42;p30"/>
          <p:cNvSpPr txBox="1"/>
          <p:nvPr>
            <p:ph idx="10" type="dt"/>
          </p:nvPr>
        </p:nvSpPr>
        <p:spPr>
          <a:xfrm>
            <a:off x="628652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3" name="Google Shape;43;p30"/>
          <p:cNvSpPr txBox="1"/>
          <p:nvPr>
            <p:ph idx="11" type="ftr"/>
          </p:nvPr>
        </p:nvSpPr>
        <p:spPr>
          <a:xfrm>
            <a:off x="3028952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1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4" name="Google Shape;44;p30"/>
          <p:cNvSpPr txBox="1"/>
          <p:nvPr>
            <p:ph idx="12" type="sldNum"/>
          </p:nvPr>
        </p:nvSpPr>
        <p:spPr>
          <a:xfrm>
            <a:off x="6457952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1"/>
          <p:cNvSpPr txBox="1"/>
          <p:nvPr>
            <p:ph type="title"/>
          </p:nvPr>
        </p:nvSpPr>
        <p:spPr>
          <a:xfrm>
            <a:off x="628652" y="2738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Play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7" name="Google Shape;47;p31"/>
          <p:cNvSpPr txBox="1"/>
          <p:nvPr>
            <p:ph idx="10" type="dt"/>
          </p:nvPr>
        </p:nvSpPr>
        <p:spPr>
          <a:xfrm>
            <a:off x="628652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8" name="Google Shape;48;p31"/>
          <p:cNvSpPr txBox="1"/>
          <p:nvPr>
            <p:ph idx="11" type="ftr"/>
          </p:nvPr>
        </p:nvSpPr>
        <p:spPr>
          <a:xfrm>
            <a:off x="3028952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1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9" name="Google Shape;49;p31"/>
          <p:cNvSpPr txBox="1"/>
          <p:nvPr>
            <p:ph idx="12" type="sldNum"/>
          </p:nvPr>
        </p:nvSpPr>
        <p:spPr>
          <a:xfrm>
            <a:off x="6457952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2"/>
          <p:cNvSpPr txBox="1"/>
          <p:nvPr>
            <p:ph idx="10" type="dt"/>
          </p:nvPr>
        </p:nvSpPr>
        <p:spPr>
          <a:xfrm>
            <a:off x="628652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" name="Google Shape;52;p32"/>
          <p:cNvSpPr txBox="1"/>
          <p:nvPr>
            <p:ph idx="11" type="ftr"/>
          </p:nvPr>
        </p:nvSpPr>
        <p:spPr>
          <a:xfrm>
            <a:off x="3028952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1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3" name="Google Shape;53;p32"/>
          <p:cNvSpPr txBox="1"/>
          <p:nvPr>
            <p:ph idx="12" type="sldNum"/>
          </p:nvPr>
        </p:nvSpPr>
        <p:spPr>
          <a:xfrm>
            <a:off x="6457952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to con didascalia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3"/>
          <p:cNvSpPr txBox="1"/>
          <p:nvPr>
            <p:ph type="title"/>
          </p:nvPr>
        </p:nvSpPr>
        <p:spPr>
          <a:xfrm>
            <a:off x="629838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lay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6" name="Google Shape;56;p33"/>
          <p:cNvSpPr txBox="1"/>
          <p:nvPr>
            <p:ph idx="1" type="body"/>
          </p:nvPr>
        </p:nvSpPr>
        <p:spPr>
          <a:xfrm>
            <a:off x="3887388" y="740567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Char char="•"/>
              <a:defRPr sz="1500"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7" name="Google Shape;57;p33"/>
          <p:cNvSpPr txBox="1"/>
          <p:nvPr>
            <p:ph idx="2" type="body"/>
          </p:nvPr>
        </p:nvSpPr>
        <p:spPr>
          <a:xfrm>
            <a:off x="629838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8" name="Google Shape;58;p33"/>
          <p:cNvSpPr txBox="1"/>
          <p:nvPr>
            <p:ph idx="10" type="dt"/>
          </p:nvPr>
        </p:nvSpPr>
        <p:spPr>
          <a:xfrm>
            <a:off x="628652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9" name="Google Shape;59;p33"/>
          <p:cNvSpPr txBox="1"/>
          <p:nvPr>
            <p:ph idx="11" type="ftr"/>
          </p:nvPr>
        </p:nvSpPr>
        <p:spPr>
          <a:xfrm>
            <a:off x="3028952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1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Google Shape;60;p33"/>
          <p:cNvSpPr txBox="1"/>
          <p:nvPr>
            <p:ph idx="12" type="sldNum"/>
          </p:nvPr>
        </p:nvSpPr>
        <p:spPr>
          <a:xfrm>
            <a:off x="6457952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magine con didascalia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4"/>
          <p:cNvSpPr txBox="1"/>
          <p:nvPr>
            <p:ph type="title"/>
          </p:nvPr>
        </p:nvSpPr>
        <p:spPr>
          <a:xfrm>
            <a:off x="629838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Play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3" name="Google Shape;63;p34"/>
          <p:cNvSpPr/>
          <p:nvPr>
            <p:ph idx="2" type="pic"/>
          </p:nvPr>
        </p:nvSpPr>
        <p:spPr>
          <a:xfrm>
            <a:off x="3887388" y="740567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4"/>
          <p:cNvSpPr txBox="1"/>
          <p:nvPr>
            <p:ph idx="1" type="body"/>
          </p:nvPr>
        </p:nvSpPr>
        <p:spPr>
          <a:xfrm>
            <a:off x="629838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5" name="Google Shape;65;p34"/>
          <p:cNvSpPr txBox="1"/>
          <p:nvPr>
            <p:ph idx="10" type="dt"/>
          </p:nvPr>
        </p:nvSpPr>
        <p:spPr>
          <a:xfrm>
            <a:off x="628652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Google Shape;66;p34"/>
          <p:cNvSpPr txBox="1"/>
          <p:nvPr>
            <p:ph idx="11" type="ftr"/>
          </p:nvPr>
        </p:nvSpPr>
        <p:spPr>
          <a:xfrm>
            <a:off x="3028952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1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Google Shape;67;p34"/>
          <p:cNvSpPr txBox="1"/>
          <p:nvPr>
            <p:ph idx="12" type="sldNum"/>
          </p:nvPr>
        </p:nvSpPr>
        <p:spPr>
          <a:xfrm>
            <a:off x="6457952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/>
          <p:nvPr>
            <p:ph type="title"/>
          </p:nvPr>
        </p:nvSpPr>
        <p:spPr>
          <a:xfrm>
            <a:off x="628652" y="2738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Play"/>
              <a:buNone/>
              <a:defRPr b="0" i="0" sz="3300" u="none" cap="none" strike="noStrike">
                <a:solidFill>
                  <a:srgbClr val="000000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5"/>
          <p:cNvSpPr txBox="1"/>
          <p:nvPr>
            <p:ph idx="1" type="body"/>
          </p:nvPr>
        </p:nvSpPr>
        <p:spPr>
          <a:xfrm>
            <a:off x="628652" y="1369220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25"/>
          <p:cNvSpPr txBox="1"/>
          <p:nvPr>
            <p:ph idx="10" type="dt"/>
          </p:nvPr>
        </p:nvSpPr>
        <p:spPr>
          <a:xfrm>
            <a:off x="628652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25"/>
          <p:cNvSpPr txBox="1"/>
          <p:nvPr>
            <p:ph idx="11" type="ftr"/>
          </p:nvPr>
        </p:nvSpPr>
        <p:spPr>
          <a:xfrm>
            <a:off x="3028952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1" anchor="ctr" bIns="34275" lIns="68575" spcFirstLastPara="1" rIns="68575" wrap="square" tIns="3427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25"/>
          <p:cNvSpPr txBox="1"/>
          <p:nvPr>
            <p:ph idx="12" type="sldNum"/>
          </p:nvPr>
        </p:nvSpPr>
        <p:spPr>
          <a:xfrm>
            <a:off x="6457952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jpg"/><Relationship Id="rId4" Type="http://schemas.openxmlformats.org/officeDocument/2006/relationships/image" Target="../media/image9.jpg"/><Relationship Id="rId9" Type="http://schemas.openxmlformats.org/officeDocument/2006/relationships/image" Target="../media/image1.png"/><Relationship Id="rId5" Type="http://schemas.openxmlformats.org/officeDocument/2006/relationships/image" Target="../media/image8.jpg"/><Relationship Id="rId6" Type="http://schemas.openxmlformats.org/officeDocument/2006/relationships/image" Target="../media/image7.jpg"/><Relationship Id="rId7" Type="http://schemas.openxmlformats.org/officeDocument/2006/relationships/image" Target="../media/image4.jpg"/><Relationship Id="rId8" Type="http://schemas.openxmlformats.org/officeDocument/2006/relationships/image" Target="../media/image2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jpg"/><Relationship Id="rId4" Type="http://schemas.openxmlformats.org/officeDocument/2006/relationships/image" Target="../media/image16.jpg"/><Relationship Id="rId5" Type="http://schemas.openxmlformats.org/officeDocument/2006/relationships/image" Target="../media/image30.jpg"/><Relationship Id="rId6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jpg"/><Relationship Id="rId4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jpg"/><Relationship Id="rId4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jpg"/><Relationship Id="rId4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jpg"/><Relationship Id="rId4" Type="http://schemas.openxmlformats.org/officeDocument/2006/relationships/image" Target="../media/image20.jpg"/><Relationship Id="rId5" Type="http://schemas.openxmlformats.org/officeDocument/2006/relationships/image" Target="../media/image18.jpg"/><Relationship Id="rId6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jpg"/><Relationship Id="rId4" Type="http://schemas.openxmlformats.org/officeDocument/2006/relationships/image" Target="../media/image17.jpg"/><Relationship Id="rId5" Type="http://schemas.openxmlformats.org/officeDocument/2006/relationships/image" Target="../media/image14.jpg"/><Relationship Id="rId6" Type="http://schemas.openxmlformats.org/officeDocument/2006/relationships/image" Target="../media/image27.jpg"/><Relationship Id="rId7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jpg"/><Relationship Id="rId4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jpg"/><Relationship Id="rId4" Type="http://schemas.openxmlformats.org/officeDocument/2006/relationships/image" Target="../media/image25.jpg"/><Relationship Id="rId5" Type="http://schemas.openxmlformats.org/officeDocument/2006/relationships/image" Target="../media/image22.jpg"/><Relationship Id="rId6" Type="http://schemas.openxmlformats.org/officeDocument/2006/relationships/image" Target="../media/image28.jpg"/><Relationship Id="rId7" Type="http://schemas.openxmlformats.org/officeDocument/2006/relationships/image" Target="../media/image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8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8.png"/><Relationship Id="rId4" Type="http://schemas.openxmlformats.org/officeDocument/2006/relationships/image" Target="../media/image29.png"/><Relationship Id="rId5" Type="http://schemas.openxmlformats.org/officeDocument/2006/relationships/image" Target="../media/image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5.png"/><Relationship Id="rId4" Type="http://schemas.openxmlformats.org/officeDocument/2006/relationships/image" Target="../media/image38.png"/><Relationship Id="rId5" Type="http://schemas.openxmlformats.org/officeDocument/2006/relationships/image" Target="../media/image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8.png"/><Relationship Id="rId4" Type="http://schemas.openxmlformats.org/officeDocument/2006/relationships/image" Target="../media/image1.png"/><Relationship Id="rId5" Type="http://schemas.openxmlformats.org/officeDocument/2006/relationships/image" Target="../media/image40.png"/><Relationship Id="rId6" Type="http://schemas.openxmlformats.org/officeDocument/2006/relationships/image" Target="../media/image3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1.png"/><Relationship Id="rId4" Type="http://schemas.openxmlformats.org/officeDocument/2006/relationships/image" Target="../media/image38.png"/><Relationship Id="rId5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www.treccani.it/enciclopedia/forma_(Enciclopedia-Dantesca)/" TargetMode="External"/><Relationship Id="rId4" Type="http://schemas.openxmlformats.org/officeDocument/2006/relationships/hyperlink" Target="https://www.treccani.it/enciclopedia/forma_(Enciclopedia-Dantesca)/" TargetMode="External"/><Relationship Id="rId5" Type="http://schemas.openxmlformats.org/officeDocument/2006/relationships/hyperlink" Target="https://www.treccani.it/enciclopedia/forma_(Enciclopedia-Dantesca)/" TargetMode="External"/><Relationship Id="rId6" Type="http://schemas.openxmlformats.org/officeDocument/2006/relationships/image" Target="../media/image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6.png"/><Relationship Id="rId4" Type="http://schemas.openxmlformats.org/officeDocument/2006/relationships/image" Target="../media/image32.png"/><Relationship Id="rId5" Type="http://schemas.openxmlformats.org/officeDocument/2006/relationships/image" Target="../media/image38.png"/><Relationship Id="rId6" Type="http://schemas.openxmlformats.org/officeDocument/2006/relationships/image" Target="../media/image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6.png"/><Relationship Id="rId4" Type="http://schemas.openxmlformats.org/officeDocument/2006/relationships/image" Target="../media/image39.png"/><Relationship Id="rId5" Type="http://schemas.openxmlformats.org/officeDocument/2006/relationships/image" Target="../media/image38.png"/><Relationship Id="rId6" Type="http://schemas.openxmlformats.org/officeDocument/2006/relationships/image" Target="../media/image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6.png"/><Relationship Id="rId4" Type="http://schemas.openxmlformats.org/officeDocument/2006/relationships/image" Target="../media/image43.png"/><Relationship Id="rId5" Type="http://schemas.openxmlformats.org/officeDocument/2006/relationships/image" Target="../media/image38.png"/><Relationship Id="rId6" Type="http://schemas.openxmlformats.org/officeDocument/2006/relationships/image" Target="../media/image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6.png"/><Relationship Id="rId4" Type="http://schemas.openxmlformats.org/officeDocument/2006/relationships/image" Target="../media/image42.png"/><Relationship Id="rId5" Type="http://schemas.openxmlformats.org/officeDocument/2006/relationships/image" Target="../media/image38.png"/><Relationship Id="rId6" Type="http://schemas.openxmlformats.org/officeDocument/2006/relationships/image" Target="../media/image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4.png"/><Relationship Id="rId4" Type="http://schemas.openxmlformats.org/officeDocument/2006/relationships/image" Target="../media/image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8.png"/><Relationship Id="rId4" Type="http://schemas.openxmlformats.org/officeDocument/2006/relationships/image" Target="../media/image1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7638" y="324575"/>
            <a:ext cx="7008727" cy="348382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/>
          <p:nvPr/>
        </p:nvSpPr>
        <p:spPr>
          <a:xfrm>
            <a:off x="1576800" y="3878425"/>
            <a:ext cx="5990400" cy="5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333">
                <a:solidFill>
                  <a:srgbClr val="6A203D"/>
                </a:solidFill>
                <a:latin typeface="Play"/>
                <a:ea typeface="Play"/>
                <a:cs typeface="Play"/>
                <a:sym typeface="Play"/>
              </a:rPr>
              <a:t>TEATRO DEGLI ASTRUSI - MONTALCINO </a:t>
            </a:r>
            <a:endParaRPr sz="900">
              <a:solidFill>
                <a:srgbClr val="6A203D"/>
              </a:solidFill>
            </a:endParaRPr>
          </a:p>
        </p:txBody>
      </p:sp>
      <p:sp>
        <p:nvSpPr>
          <p:cNvPr id="86" name="Google Shape;86;p1"/>
          <p:cNvSpPr txBox="1"/>
          <p:nvPr>
            <p:ph idx="4294967295" type="title"/>
          </p:nvPr>
        </p:nvSpPr>
        <p:spPr>
          <a:xfrm>
            <a:off x="0" y="4066625"/>
            <a:ext cx="91440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/>
              <a:t>Sabato 16 novembre 2024</a:t>
            </a:r>
            <a:endParaRPr sz="23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"/>
          <p:cNvSpPr txBox="1"/>
          <p:nvPr>
            <p:ph type="title"/>
          </p:nvPr>
        </p:nvSpPr>
        <p:spPr>
          <a:xfrm>
            <a:off x="476252" y="277072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GB"/>
              <a:t>1.5.1 Unicità del Territorio</a:t>
            </a:r>
            <a:br>
              <a:rPr lang="en-GB"/>
            </a:br>
            <a:r>
              <a:rPr lang="en-GB"/>
              <a:t>           di Montalcino</a:t>
            </a:r>
            <a:endParaRPr/>
          </a:p>
        </p:txBody>
      </p:sp>
      <p:sp>
        <p:nvSpPr>
          <p:cNvPr id="147" name="Google Shape;147;p8"/>
          <p:cNvSpPr txBox="1"/>
          <p:nvPr>
            <p:ph idx="1" type="body"/>
          </p:nvPr>
        </p:nvSpPr>
        <p:spPr>
          <a:xfrm>
            <a:off x="476252" y="1521620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oto Sans Symbols"/>
              <a:buChar char="⮚"/>
            </a:pPr>
            <a:r>
              <a:rPr lang="en-GB" sz="1200"/>
              <a:t>Il territorio di Montalcino si contraddistingue da due elementi di unicità:</a:t>
            </a:r>
            <a:endParaRPr sz="1200"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AutoNum type="arabicPeriod"/>
            </a:pPr>
            <a:r>
              <a:rPr b="1" lang="en-GB" sz="1200"/>
              <a:t>Fattore di continuità: </a:t>
            </a:r>
            <a:r>
              <a:rPr b="1" lang="en-GB" sz="1200"/>
              <a:t>STESSA VARIETÀ</a:t>
            </a:r>
            <a:endParaRPr b="1" sz="1200"/>
          </a:p>
          <a:p>
            <a:pPr indent="-139700" lvl="2" marL="12128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•"/>
            </a:pPr>
            <a:r>
              <a:rPr lang="en-GB" sz="1100"/>
              <a:t>Varietà che però ha un comportamento estremamente differenziato = </a:t>
            </a:r>
            <a:r>
              <a:rPr b="1" lang="en-GB" sz="1100"/>
              <a:t>comportamento camaleontico</a:t>
            </a:r>
            <a:endParaRPr sz="1100"/>
          </a:p>
          <a:p>
            <a:pPr indent="-139700" lvl="2" marL="12128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•"/>
            </a:pPr>
            <a:r>
              <a:rPr lang="en-GB" sz="1100"/>
              <a:t>Varietà che ha un comportamento sempre più legato ad alcuni fenomeni che sono</a:t>
            </a:r>
            <a:endParaRPr sz="1100"/>
          </a:p>
          <a:p>
            <a:pPr indent="-139700" lvl="3" marL="16700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urier New"/>
              <a:buChar char="o"/>
            </a:pPr>
            <a:r>
              <a:rPr b="1" lang="en-GB" sz="1100"/>
              <a:t>Le ondate di calore</a:t>
            </a:r>
            <a:r>
              <a:rPr lang="en-GB" sz="1100"/>
              <a:t> (si è reso necessario indicare cosa sono le ondate di calore) -&gt; T &gt; 35°C</a:t>
            </a:r>
            <a:endParaRPr sz="1100"/>
          </a:p>
          <a:p>
            <a:pPr indent="-139700" lvl="3" marL="16700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urier New"/>
              <a:buChar char="o"/>
            </a:pPr>
            <a:r>
              <a:rPr b="1" lang="en-GB" sz="1100"/>
              <a:t>Stress idrici prolungati </a:t>
            </a:r>
            <a:r>
              <a:rPr lang="en-GB" sz="1100"/>
              <a:t>(bilancio idrico)</a:t>
            </a:r>
            <a:endParaRPr sz="1100"/>
          </a:p>
          <a:p>
            <a:pPr indent="-139700" lvl="3" marL="16700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urier New"/>
              <a:buChar char="o"/>
            </a:pPr>
            <a:r>
              <a:rPr lang="en-GB" sz="1100"/>
              <a:t>L’impatto delle precipitazioni</a:t>
            </a:r>
            <a:r>
              <a:rPr lang="en-GB" sz="1100"/>
              <a:t> in alcuni </a:t>
            </a:r>
            <a:r>
              <a:rPr b="1" lang="en-GB" sz="1100"/>
              <a:t>specifici momenti della stagione vegetativa </a:t>
            </a:r>
            <a:endParaRPr b="1" sz="1100"/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AutoNum type="arabicPeriod"/>
            </a:pPr>
            <a:r>
              <a:rPr b="1" lang="en-GB" sz="1200"/>
              <a:t>Fattore di discontinuità = TERRITORIO ESTREMAMENTE ETEROGENEO</a:t>
            </a:r>
            <a:endParaRPr b="1" sz="1200"/>
          </a:p>
          <a:p>
            <a:pPr indent="-298450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•"/>
            </a:pPr>
            <a:r>
              <a:rPr lang="en-GB" sz="1100"/>
              <a:t>Sono evidenti ed uniche di questa denominazione le differenze di:</a:t>
            </a:r>
            <a:endParaRPr sz="1100"/>
          </a:p>
          <a:p>
            <a:pPr indent="-298450" lvl="3" marL="1828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urier New"/>
              <a:buChar char="o"/>
            </a:pPr>
            <a:r>
              <a:rPr lang="en-GB" sz="1100"/>
              <a:t>Altimetria </a:t>
            </a:r>
            <a:endParaRPr sz="1100"/>
          </a:p>
          <a:p>
            <a:pPr indent="-298450" lvl="3" marL="1828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urier New"/>
              <a:buChar char="o"/>
            </a:pPr>
            <a:r>
              <a:rPr lang="en-GB" sz="1100"/>
              <a:t>Esposizione</a:t>
            </a:r>
            <a:endParaRPr sz="1100"/>
          </a:p>
          <a:p>
            <a:pPr indent="-298450" lvl="3" marL="1828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urier New"/>
              <a:buChar char="o"/>
            </a:pPr>
            <a:r>
              <a:rPr lang="en-GB" sz="1100"/>
              <a:t>Venti</a:t>
            </a:r>
            <a:endParaRPr sz="1100"/>
          </a:p>
          <a:p>
            <a:pPr indent="-298450" lvl="3" marL="1828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urier New"/>
              <a:buChar char="o"/>
            </a:pPr>
            <a:r>
              <a:rPr lang="en-GB" sz="1100"/>
              <a:t>Suoli</a:t>
            </a:r>
            <a:endParaRPr sz="1100"/>
          </a:p>
          <a:p>
            <a:pPr indent="-228600" lvl="2" marL="13716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r>
              <a:t/>
            </a:r>
            <a:endParaRPr sz="800"/>
          </a:p>
        </p:txBody>
      </p:sp>
      <p:pic>
        <p:nvPicPr>
          <p:cNvPr id="148" name="Google Shape;148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1400" y="184875"/>
            <a:ext cx="1510477" cy="75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"/>
          <p:cNvSpPr txBox="1"/>
          <p:nvPr>
            <p:ph type="title"/>
          </p:nvPr>
        </p:nvSpPr>
        <p:spPr>
          <a:xfrm>
            <a:off x="628652" y="2738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GB"/>
              <a:t>1.5.2 Analisi Meteoclimatica </a:t>
            </a:r>
            <a:r>
              <a:rPr lang="en-GB" sz="2800"/>
              <a:t>(1/2)</a:t>
            </a:r>
            <a:endParaRPr sz="2800"/>
          </a:p>
        </p:txBody>
      </p:sp>
      <p:sp>
        <p:nvSpPr>
          <p:cNvPr id="154" name="Google Shape;154;p9"/>
          <p:cNvSpPr txBox="1"/>
          <p:nvPr>
            <p:ph idx="1" type="body"/>
          </p:nvPr>
        </p:nvSpPr>
        <p:spPr>
          <a:xfrm>
            <a:off x="628650" y="1268050"/>
            <a:ext cx="7886700" cy="36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⮚"/>
            </a:pPr>
            <a:r>
              <a:rPr lang="en-GB" sz="1200"/>
              <a:t>Il clima di Montalcino è </a:t>
            </a:r>
            <a:r>
              <a:rPr b="1" lang="en-GB" sz="1200"/>
              <a:t>estremamente </a:t>
            </a:r>
            <a:r>
              <a:rPr b="1" lang="en-GB" sz="1200"/>
              <a:t>eterogeneo</a:t>
            </a:r>
            <a:r>
              <a:rPr lang="en-GB" sz="1200"/>
              <a:t>. </a:t>
            </a:r>
            <a:endParaRPr sz="1200"/>
          </a:p>
          <a:p>
            <a:pPr indent="-30480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⮚"/>
            </a:pPr>
            <a:r>
              <a:rPr lang="en-GB" sz="1200"/>
              <a:t>Essendo il </a:t>
            </a:r>
            <a:r>
              <a:rPr b="1" lang="en-GB" sz="1200"/>
              <a:t>clima</a:t>
            </a:r>
            <a:r>
              <a:rPr lang="en-GB" sz="1200"/>
              <a:t> molto </a:t>
            </a:r>
            <a:r>
              <a:rPr b="1" lang="en-GB" sz="1200"/>
              <a:t>rilevante nel definire il comportamento varietale </a:t>
            </a:r>
            <a:r>
              <a:rPr lang="en-GB" sz="1200"/>
              <a:t>del Sangiovese si è reso necessario utilizzare, non un'unica stazione meteo, come fanno altre denominazioni, ma </a:t>
            </a:r>
            <a:r>
              <a:rPr b="1" lang="en-GB" sz="1200"/>
              <a:t>l'interpolazione di più stazioni </a:t>
            </a:r>
            <a:endParaRPr b="1" sz="1200"/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oto Sans Symbols"/>
              <a:buChar char="⮚"/>
            </a:pPr>
            <a:r>
              <a:rPr lang="en-GB" sz="1200"/>
              <a:t>Le </a:t>
            </a:r>
            <a:r>
              <a:rPr b="1" lang="en-GB" sz="1200"/>
              <a:t>modalità di interpolazione </a:t>
            </a:r>
            <a:r>
              <a:rPr lang="en-GB" sz="1200"/>
              <a:t>sono state eseguite sotto la guida da un gruppo di esperti (studio Copernico) tenendo conto di una precisa</a:t>
            </a:r>
            <a:r>
              <a:rPr b="1" lang="en-GB" sz="1200"/>
              <a:t> analisi </a:t>
            </a:r>
            <a:r>
              <a:rPr b="1" lang="en-GB" sz="1200"/>
              <a:t>territoriale</a:t>
            </a:r>
            <a:r>
              <a:rPr b="1" lang="en-GB" sz="1200"/>
              <a:t> </a:t>
            </a:r>
            <a:r>
              <a:rPr lang="en-GB" sz="1200"/>
              <a:t>che ha considerato (altimetria, esposizione, versante)</a:t>
            </a:r>
            <a:endParaRPr sz="1200"/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oto Sans Symbols"/>
              <a:buChar char="⮚"/>
            </a:pPr>
            <a:r>
              <a:rPr lang="en-GB" sz="1200"/>
              <a:t>Grazie a questo sono state individuate delle </a:t>
            </a:r>
            <a:r>
              <a:rPr b="1" lang="en-GB" sz="1200"/>
              <a:t>aree contigue </a:t>
            </a:r>
            <a:r>
              <a:rPr lang="en-GB" sz="1200"/>
              <a:t>che grazie al loro peso specifico (ettari vitati per singola macro-area) hanno contribuito a fornire i dati su cui elaborare le considerazioni </a:t>
            </a:r>
            <a:endParaRPr sz="1200"/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oto Sans Symbols"/>
              <a:buChar char="⮚"/>
            </a:pPr>
            <a:r>
              <a:rPr lang="en-GB" sz="1200"/>
              <a:t>Grazie a questo approccio è stato possibile anche costruire una </a:t>
            </a:r>
            <a:r>
              <a:rPr b="1" lang="en-GB" sz="1200"/>
              <a:t>serie storica fino al 1996, </a:t>
            </a:r>
            <a:r>
              <a:rPr lang="en-GB" sz="1200"/>
              <a:t>scaturita dalla normalizzazione dei dati di un’unica stazione meteo.</a:t>
            </a:r>
            <a:endParaRPr sz="1200"/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oto Sans Symbols"/>
              <a:buChar char="⮚"/>
            </a:pPr>
            <a:r>
              <a:rPr lang="en-GB" sz="1200"/>
              <a:t>Con la serie storica è stato </a:t>
            </a:r>
            <a:r>
              <a:rPr lang="en-GB" sz="1200"/>
              <a:t>possibile</a:t>
            </a:r>
            <a:r>
              <a:rPr lang="en-GB" sz="1200"/>
              <a:t> </a:t>
            </a:r>
            <a:r>
              <a:rPr b="1" lang="en-GB" sz="1200"/>
              <a:t>testare il modello </a:t>
            </a:r>
            <a:r>
              <a:rPr lang="en-GB" sz="1200"/>
              <a:t>nella </a:t>
            </a:r>
            <a:r>
              <a:rPr b="1" lang="en-GB" sz="1200"/>
              <a:t>decade 2010-2019.</a:t>
            </a:r>
            <a:endParaRPr b="1" sz="1200"/>
          </a:p>
          <a:p>
            <a:pPr indent="0" lvl="0" marL="0" rtl="0" algn="l">
              <a:lnSpc>
                <a:spcPct val="140000"/>
              </a:lnSpc>
              <a:spcBef>
                <a:spcPts val="80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sz="1600"/>
          </a:p>
        </p:txBody>
      </p:sp>
      <p:pic>
        <p:nvPicPr>
          <p:cNvPr id="155" name="Google Shape;155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1400" y="184875"/>
            <a:ext cx="1510477" cy="75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0"/>
          <p:cNvSpPr txBox="1"/>
          <p:nvPr>
            <p:ph type="title"/>
          </p:nvPr>
        </p:nvSpPr>
        <p:spPr>
          <a:xfrm>
            <a:off x="628652" y="2738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GB"/>
              <a:t>1.5.2 Analisi Meteoclimatica </a:t>
            </a:r>
            <a:r>
              <a:rPr lang="en-GB" sz="2800"/>
              <a:t>(2/2)</a:t>
            </a:r>
            <a:endParaRPr sz="2800"/>
          </a:p>
        </p:txBody>
      </p:sp>
      <p:sp>
        <p:nvSpPr>
          <p:cNvPr id="161" name="Google Shape;161;p10"/>
          <p:cNvSpPr txBox="1"/>
          <p:nvPr>
            <p:ph idx="1" type="body"/>
          </p:nvPr>
        </p:nvSpPr>
        <p:spPr>
          <a:xfrm>
            <a:off x="628650" y="1369226"/>
            <a:ext cx="7886700" cy="36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85000" lnSpcReduction="20000"/>
          </a:bodyPr>
          <a:lstStyle/>
          <a:p>
            <a:pPr indent="-304165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⮚"/>
            </a:pPr>
            <a:r>
              <a:rPr lang="en-GB" sz="1400"/>
              <a:t>I dati </a:t>
            </a:r>
            <a:r>
              <a:rPr lang="en-GB" sz="1400"/>
              <a:t>meteoclimatici</a:t>
            </a:r>
            <a:r>
              <a:rPr lang="en-GB" sz="1400"/>
              <a:t> sono stati elaborati affiancando:</a:t>
            </a:r>
            <a:endParaRPr sz="1400"/>
          </a:p>
          <a:p>
            <a:pPr indent="-308768" lvl="1" marL="9271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b="1" lang="en-GB" sz="1250"/>
              <a:t>INDICI CLASSICI: </a:t>
            </a:r>
            <a:endParaRPr sz="1250"/>
          </a:p>
          <a:p>
            <a:pPr indent="-296068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GB" sz="1250"/>
              <a:t>Pluviometria, temperature minime, massime, medie nel corso del ciclo vegetativo (Marzo-Settembre)</a:t>
            </a:r>
            <a:endParaRPr sz="1250"/>
          </a:p>
          <a:p>
            <a:pPr indent="-296068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GB" sz="1250"/>
              <a:t>indice di Winkler, </a:t>
            </a:r>
            <a:endParaRPr sz="1250"/>
          </a:p>
          <a:p>
            <a:pPr indent="-296068" lvl="1" marL="9144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b="1" lang="en-GB" sz="1250"/>
              <a:t>INDICI DI NUOVA CONCEZIONE:</a:t>
            </a:r>
            <a:endParaRPr sz="1250"/>
          </a:p>
          <a:p>
            <a:pPr indent="-296068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lang="en-GB" sz="1250"/>
              <a:t>Focus nel periodo 15 giugno - 15 settembre </a:t>
            </a:r>
            <a:r>
              <a:rPr lang="en-GB" sz="1250"/>
              <a:t>per pluviometria ed andamento delle temperature</a:t>
            </a:r>
            <a:endParaRPr sz="1250"/>
          </a:p>
          <a:p>
            <a:pPr indent="-296068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GB" sz="1250">
                <a:solidFill>
                  <a:schemeClr val="dk1"/>
                </a:solidFill>
              </a:rPr>
              <a:t>Ore normali di calore </a:t>
            </a:r>
            <a:r>
              <a:rPr b="1" lang="en-GB" sz="1250">
                <a:solidFill>
                  <a:schemeClr val="dk1"/>
                </a:solidFill>
              </a:rPr>
              <a:t>(NHH)</a:t>
            </a:r>
            <a:r>
              <a:rPr lang="en-GB" sz="1250">
                <a:solidFill>
                  <a:schemeClr val="dk1"/>
                </a:solidFill>
              </a:rPr>
              <a:t>, Ore di Stress </a:t>
            </a:r>
            <a:r>
              <a:rPr b="1" lang="en-GB" sz="1250">
                <a:solidFill>
                  <a:schemeClr val="dk1"/>
                </a:solidFill>
              </a:rPr>
              <a:t>(HHH)</a:t>
            </a:r>
            <a:r>
              <a:rPr lang="en-GB" sz="1250">
                <a:solidFill>
                  <a:schemeClr val="dk1"/>
                </a:solidFill>
              </a:rPr>
              <a:t>, </a:t>
            </a:r>
            <a:endParaRPr sz="1250"/>
          </a:p>
          <a:p>
            <a:pPr indent="-296068" lvl="2" marL="1371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b="1" lang="en-GB" sz="1250"/>
              <a:t>Ondate di calore (OC)</a:t>
            </a:r>
            <a:r>
              <a:rPr lang="en-GB" sz="1250"/>
              <a:t>: numero di giorni singoli e consecutivi con </a:t>
            </a:r>
            <a:r>
              <a:rPr b="1" lang="en-GB" sz="1250"/>
              <a:t>temperature oltre i 35°C</a:t>
            </a:r>
            <a:endParaRPr sz="1250"/>
          </a:p>
          <a:p>
            <a:pPr indent="-69850" lvl="1" marL="75565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33333"/>
              <a:buFont typeface="Noto Sans Symbols"/>
              <a:buNone/>
            </a:pPr>
            <a:r>
              <a:t/>
            </a:r>
            <a:endParaRPr b="1" sz="1200"/>
          </a:p>
          <a:p>
            <a:pPr indent="-30416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Noto Sans Symbols"/>
              <a:buChar char="⮚"/>
            </a:pPr>
            <a:r>
              <a:rPr lang="en-GB" sz="1400"/>
              <a:t>Un </a:t>
            </a:r>
            <a:r>
              <a:rPr b="1" lang="en-GB" sz="1400"/>
              <a:t>FOCUS TEMPORALE PIÙ RISTRETTO </a:t>
            </a:r>
            <a:r>
              <a:rPr lang="en-GB" sz="1400"/>
              <a:t>(15 Giugno - 15 Settembre), l’osservazione del numero di giorni con temperature oltre 35°C unitamente all’andamento delle temperature medie massime (forma della curva e differenza del picco delle temperature tra Luglio ed Agosto) nella decade 2010-2019 hanno consentito </a:t>
            </a:r>
            <a:r>
              <a:rPr lang="en-GB" sz="1400"/>
              <a:t>di</a:t>
            </a:r>
            <a:r>
              <a:rPr lang="en-GB" sz="1400"/>
              <a:t> meglio interpretare il rapporto tra clima e comportamento del Sangiovese in un contesto di evoluzione climatica come stiamo affrontando</a:t>
            </a:r>
            <a:endParaRPr sz="1400"/>
          </a:p>
          <a:p>
            <a:pPr indent="-30416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Noto Sans Symbols"/>
              <a:buChar char="⮚"/>
            </a:pPr>
            <a:r>
              <a:rPr lang="en-GB" sz="1400"/>
              <a:t>I dati meteoclimatici sono stati elaborati secondo un </a:t>
            </a:r>
            <a:r>
              <a:rPr b="1" lang="en-GB" sz="1400"/>
              <a:t>format </a:t>
            </a:r>
            <a:r>
              <a:rPr lang="en-GB" sz="1400"/>
              <a:t>che rimarrà costante nel tempo.</a:t>
            </a:r>
            <a:endParaRPr sz="1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23000">
              <a:schemeClr val="lt1"/>
            </a:gs>
            <a:gs pos="61000">
              <a:srgbClr val="66FF99"/>
            </a:gs>
            <a:gs pos="100000">
              <a:srgbClr val="66FF99"/>
            </a:gs>
          </a:gsLst>
          <a:lin ang="0" scaled="0"/>
        </a:gra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d57f01f977_0_240"/>
          <p:cNvSpPr txBox="1"/>
          <p:nvPr/>
        </p:nvSpPr>
        <p:spPr>
          <a:xfrm>
            <a:off x="374457" y="2434871"/>
            <a:ext cx="1516200" cy="8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Dati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Geologici,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Pedologici,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Morfologici</a:t>
            </a:r>
            <a:endParaRPr b="0" i="0" sz="14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167" name="Google Shape;167;g2d57f01f977_0_240"/>
          <p:cNvGrpSpPr/>
          <p:nvPr/>
        </p:nvGrpSpPr>
        <p:grpSpPr>
          <a:xfrm>
            <a:off x="850904" y="1838945"/>
            <a:ext cx="563404" cy="562927"/>
            <a:chOff x="751398" y="2697658"/>
            <a:chExt cx="751205" cy="750570"/>
          </a:xfrm>
        </p:grpSpPr>
        <p:sp>
          <p:nvSpPr>
            <p:cNvPr id="168" name="Google Shape;168;g2d57f01f977_0_240"/>
            <p:cNvSpPr/>
            <p:nvPr/>
          </p:nvSpPr>
          <p:spPr>
            <a:xfrm>
              <a:off x="751398" y="2697658"/>
              <a:ext cx="751205" cy="750570"/>
            </a:xfrm>
            <a:custGeom>
              <a:rect b="b" l="l" r="r" t="t"/>
              <a:pathLst>
                <a:path extrusionOk="0" h="750570" w="751205">
                  <a:moveTo>
                    <a:pt x="421374" y="748029"/>
                  </a:moveTo>
                  <a:lnTo>
                    <a:pt x="329434" y="748029"/>
                  </a:lnTo>
                  <a:lnTo>
                    <a:pt x="311208" y="745489"/>
                  </a:lnTo>
                  <a:lnTo>
                    <a:pt x="302144" y="742949"/>
                  </a:lnTo>
                  <a:lnTo>
                    <a:pt x="293125" y="741679"/>
                  </a:lnTo>
                  <a:lnTo>
                    <a:pt x="248896" y="728979"/>
                  </a:lnTo>
                  <a:lnTo>
                    <a:pt x="223226" y="717549"/>
                  </a:lnTo>
                  <a:lnTo>
                    <a:pt x="198386" y="706119"/>
                  </a:lnTo>
                  <a:lnTo>
                    <a:pt x="190310" y="701039"/>
                  </a:lnTo>
                  <a:lnTo>
                    <a:pt x="182349" y="697229"/>
                  </a:lnTo>
                  <a:lnTo>
                    <a:pt x="166778" y="687069"/>
                  </a:lnTo>
                  <a:lnTo>
                    <a:pt x="159176" y="681989"/>
                  </a:lnTo>
                  <a:lnTo>
                    <a:pt x="151708" y="676909"/>
                  </a:lnTo>
                  <a:lnTo>
                    <a:pt x="144376" y="670559"/>
                  </a:lnTo>
                  <a:lnTo>
                    <a:pt x="137178" y="665479"/>
                  </a:lnTo>
                  <a:lnTo>
                    <a:pt x="103435" y="633729"/>
                  </a:lnTo>
                  <a:lnTo>
                    <a:pt x="91061" y="619759"/>
                  </a:lnTo>
                  <a:lnTo>
                    <a:pt x="85125" y="613409"/>
                  </a:lnTo>
                  <a:lnTo>
                    <a:pt x="58145" y="575309"/>
                  </a:lnTo>
                  <a:lnTo>
                    <a:pt x="39981" y="543559"/>
                  </a:lnTo>
                  <a:lnTo>
                    <a:pt x="35940" y="535939"/>
                  </a:lnTo>
                  <a:lnTo>
                    <a:pt x="32103" y="527049"/>
                  </a:lnTo>
                  <a:lnTo>
                    <a:pt x="28471" y="518159"/>
                  </a:lnTo>
                  <a:lnTo>
                    <a:pt x="25048" y="510539"/>
                  </a:lnTo>
                  <a:lnTo>
                    <a:pt x="11140" y="466089"/>
                  </a:lnTo>
                  <a:lnTo>
                    <a:pt x="2711" y="420369"/>
                  </a:lnTo>
                  <a:lnTo>
                    <a:pt x="0" y="365759"/>
                  </a:lnTo>
                  <a:lnTo>
                    <a:pt x="339" y="356869"/>
                  </a:lnTo>
                  <a:lnTo>
                    <a:pt x="7102" y="300989"/>
                  </a:lnTo>
                  <a:lnTo>
                    <a:pt x="18840" y="256539"/>
                  </a:lnTo>
                  <a:lnTo>
                    <a:pt x="21837" y="248919"/>
                  </a:lnTo>
                  <a:lnTo>
                    <a:pt x="25048" y="240029"/>
                  </a:lnTo>
                  <a:lnTo>
                    <a:pt x="28471" y="231139"/>
                  </a:lnTo>
                  <a:lnTo>
                    <a:pt x="32103" y="222249"/>
                  </a:lnTo>
                  <a:lnTo>
                    <a:pt x="35940" y="214629"/>
                  </a:lnTo>
                  <a:lnTo>
                    <a:pt x="39981" y="205739"/>
                  </a:lnTo>
                  <a:lnTo>
                    <a:pt x="44227" y="198119"/>
                  </a:lnTo>
                  <a:lnTo>
                    <a:pt x="48672" y="189229"/>
                  </a:lnTo>
                  <a:lnTo>
                    <a:pt x="53312" y="181609"/>
                  </a:lnTo>
                  <a:lnTo>
                    <a:pt x="79364" y="143509"/>
                  </a:lnTo>
                  <a:lnTo>
                    <a:pt x="85125" y="137159"/>
                  </a:lnTo>
                  <a:lnTo>
                    <a:pt x="91061" y="129539"/>
                  </a:lnTo>
                  <a:lnTo>
                    <a:pt x="97164" y="123189"/>
                  </a:lnTo>
                  <a:lnTo>
                    <a:pt x="103435" y="115569"/>
                  </a:lnTo>
                  <a:lnTo>
                    <a:pt x="109873" y="109219"/>
                  </a:lnTo>
                  <a:lnTo>
                    <a:pt x="116471" y="102869"/>
                  </a:lnTo>
                  <a:lnTo>
                    <a:pt x="123222" y="96519"/>
                  </a:lnTo>
                  <a:lnTo>
                    <a:pt x="130124" y="90169"/>
                  </a:lnTo>
                  <a:lnTo>
                    <a:pt x="137178" y="85089"/>
                  </a:lnTo>
                  <a:lnTo>
                    <a:pt x="144376" y="78739"/>
                  </a:lnTo>
                  <a:lnTo>
                    <a:pt x="151708" y="73659"/>
                  </a:lnTo>
                  <a:lnTo>
                    <a:pt x="159176" y="67309"/>
                  </a:lnTo>
                  <a:lnTo>
                    <a:pt x="166778" y="62229"/>
                  </a:lnTo>
                  <a:lnTo>
                    <a:pt x="174505" y="57149"/>
                  </a:lnTo>
                  <a:lnTo>
                    <a:pt x="182349" y="53339"/>
                  </a:lnTo>
                  <a:lnTo>
                    <a:pt x="198386" y="43179"/>
                  </a:lnTo>
                  <a:lnTo>
                    <a:pt x="214849" y="35559"/>
                  </a:lnTo>
                  <a:lnTo>
                    <a:pt x="240260" y="24129"/>
                  </a:lnTo>
                  <a:lnTo>
                    <a:pt x="248896" y="21589"/>
                  </a:lnTo>
                  <a:lnTo>
                    <a:pt x="257608" y="17779"/>
                  </a:lnTo>
                  <a:lnTo>
                    <a:pt x="284161" y="10159"/>
                  </a:lnTo>
                  <a:lnTo>
                    <a:pt x="293125" y="8889"/>
                  </a:lnTo>
                  <a:lnTo>
                    <a:pt x="302144" y="6349"/>
                  </a:lnTo>
                  <a:lnTo>
                    <a:pt x="347782" y="0"/>
                  </a:lnTo>
                  <a:lnTo>
                    <a:pt x="403026" y="0"/>
                  </a:lnTo>
                  <a:lnTo>
                    <a:pt x="448664" y="6349"/>
                  </a:lnTo>
                  <a:lnTo>
                    <a:pt x="457683" y="8889"/>
                  </a:lnTo>
                  <a:lnTo>
                    <a:pt x="466647" y="10159"/>
                  </a:lnTo>
                  <a:lnTo>
                    <a:pt x="493200" y="17779"/>
                  </a:lnTo>
                  <a:lnTo>
                    <a:pt x="501912" y="21589"/>
                  </a:lnTo>
                  <a:lnTo>
                    <a:pt x="510548" y="24129"/>
                  </a:lnTo>
                  <a:lnTo>
                    <a:pt x="535959" y="35559"/>
                  </a:lnTo>
                  <a:lnTo>
                    <a:pt x="552422" y="43179"/>
                  </a:lnTo>
                  <a:lnTo>
                    <a:pt x="568459" y="53339"/>
                  </a:lnTo>
                  <a:lnTo>
                    <a:pt x="576303" y="57149"/>
                  </a:lnTo>
                  <a:lnTo>
                    <a:pt x="584030" y="62229"/>
                  </a:lnTo>
                  <a:lnTo>
                    <a:pt x="591632" y="67309"/>
                  </a:lnTo>
                  <a:lnTo>
                    <a:pt x="599100" y="73659"/>
                  </a:lnTo>
                  <a:lnTo>
                    <a:pt x="606432" y="78739"/>
                  </a:lnTo>
                  <a:lnTo>
                    <a:pt x="613630" y="85089"/>
                  </a:lnTo>
                  <a:lnTo>
                    <a:pt x="620684" y="90169"/>
                  </a:lnTo>
                  <a:lnTo>
                    <a:pt x="627586" y="96519"/>
                  </a:lnTo>
                  <a:lnTo>
                    <a:pt x="634337" y="102869"/>
                  </a:lnTo>
                  <a:lnTo>
                    <a:pt x="640935" y="109219"/>
                  </a:lnTo>
                  <a:lnTo>
                    <a:pt x="647374" y="115569"/>
                  </a:lnTo>
                  <a:lnTo>
                    <a:pt x="653644" y="123189"/>
                  </a:lnTo>
                  <a:lnTo>
                    <a:pt x="659748" y="129539"/>
                  </a:lnTo>
                  <a:lnTo>
                    <a:pt x="665683" y="137159"/>
                  </a:lnTo>
                  <a:lnTo>
                    <a:pt x="671444" y="143509"/>
                  </a:lnTo>
                  <a:lnTo>
                    <a:pt x="677023" y="151129"/>
                  </a:lnTo>
                  <a:lnTo>
                    <a:pt x="702136" y="189229"/>
                  </a:lnTo>
                  <a:lnTo>
                    <a:pt x="706581" y="198119"/>
                  </a:lnTo>
                  <a:lnTo>
                    <a:pt x="710827" y="205739"/>
                  </a:lnTo>
                  <a:lnTo>
                    <a:pt x="714868" y="214629"/>
                  </a:lnTo>
                  <a:lnTo>
                    <a:pt x="718705" y="222249"/>
                  </a:lnTo>
                  <a:lnTo>
                    <a:pt x="722337" y="231139"/>
                  </a:lnTo>
                  <a:lnTo>
                    <a:pt x="725760" y="240029"/>
                  </a:lnTo>
                  <a:lnTo>
                    <a:pt x="728971" y="248919"/>
                  </a:lnTo>
                  <a:lnTo>
                    <a:pt x="731968" y="256539"/>
                  </a:lnTo>
                  <a:lnTo>
                    <a:pt x="743706" y="300989"/>
                  </a:lnTo>
                  <a:lnTo>
                    <a:pt x="749905" y="346709"/>
                  </a:lnTo>
                  <a:lnTo>
                    <a:pt x="750809" y="365759"/>
                  </a:lnTo>
                  <a:lnTo>
                    <a:pt x="750809" y="383539"/>
                  </a:lnTo>
                  <a:lnTo>
                    <a:pt x="746858" y="430529"/>
                  </a:lnTo>
                  <a:lnTo>
                    <a:pt x="737320" y="474979"/>
                  </a:lnTo>
                  <a:lnTo>
                    <a:pt x="722337" y="518159"/>
                  </a:lnTo>
                  <a:lnTo>
                    <a:pt x="718705" y="527049"/>
                  </a:lnTo>
                  <a:lnTo>
                    <a:pt x="714868" y="535939"/>
                  </a:lnTo>
                  <a:lnTo>
                    <a:pt x="710827" y="543559"/>
                  </a:lnTo>
                  <a:lnTo>
                    <a:pt x="706581" y="552449"/>
                  </a:lnTo>
                  <a:lnTo>
                    <a:pt x="682420" y="590549"/>
                  </a:lnTo>
                  <a:lnTo>
                    <a:pt x="659748" y="619759"/>
                  </a:lnTo>
                  <a:lnTo>
                    <a:pt x="653644" y="627379"/>
                  </a:lnTo>
                  <a:lnTo>
                    <a:pt x="620684" y="659129"/>
                  </a:lnTo>
                  <a:lnTo>
                    <a:pt x="606432" y="670559"/>
                  </a:lnTo>
                  <a:lnTo>
                    <a:pt x="599100" y="676909"/>
                  </a:lnTo>
                  <a:lnTo>
                    <a:pt x="591632" y="681989"/>
                  </a:lnTo>
                  <a:lnTo>
                    <a:pt x="584030" y="687069"/>
                  </a:lnTo>
                  <a:lnTo>
                    <a:pt x="568459" y="697229"/>
                  </a:lnTo>
                  <a:lnTo>
                    <a:pt x="560498" y="701039"/>
                  </a:lnTo>
                  <a:lnTo>
                    <a:pt x="552422" y="706119"/>
                  </a:lnTo>
                  <a:lnTo>
                    <a:pt x="527582" y="717549"/>
                  </a:lnTo>
                  <a:lnTo>
                    <a:pt x="501912" y="728979"/>
                  </a:lnTo>
                  <a:lnTo>
                    <a:pt x="457683" y="741679"/>
                  </a:lnTo>
                  <a:lnTo>
                    <a:pt x="448664" y="742949"/>
                  </a:lnTo>
                  <a:lnTo>
                    <a:pt x="439601" y="745489"/>
                  </a:lnTo>
                  <a:lnTo>
                    <a:pt x="421374" y="748029"/>
                  </a:lnTo>
                  <a:close/>
                </a:path>
                <a:path extrusionOk="0" h="750570" w="751205">
                  <a:moveTo>
                    <a:pt x="393830" y="750569"/>
                  </a:moveTo>
                  <a:lnTo>
                    <a:pt x="356978" y="750569"/>
                  </a:lnTo>
                  <a:lnTo>
                    <a:pt x="338597" y="748029"/>
                  </a:lnTo>
                  <a:lnTo>
                    <a:pt x="412211" y="748029"/>
                  </a:lnTo>
                  <a:lnTo>
                    <a:pt x="393830" y="750569"/>
                  </a:lnTo>
                  <a:close/>
                </a:path>
              </a:pathLst>
            </a:custGeom>
            <a:solidFill>
              <a:srgbClr val="57FFDB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g2d57f01f977_0_240"/>
            <p:cNvSpPr/>
            <p:nvPr/>
          </p:nvSpPr>
          <p:spPr>
            <a:xfrm>
              <a:off x="1031983" y="2853330"/>
              <a:ext cx="390525" cy="502057"/>
            </a:xfrm>
            <a:custGeom>
              <a:rect b="b" l="l" r="r" t="t"/>
              <a:pathLst>
                <a:path extrusionOk="0" h="516254" w="390525">
                  <a:moveTo>
                    <a:pt x="338755" y="190168"/>
                  </a:moveTo>
                  <a:lnTo>
                    <a:pt x="322648" y="190168"/>
                  </a:lnTo>
                  <a:lnTo>
                    <a:pt x="322648" y="179945"/>
                  </a:lnTo>
                  <a:lnTo>
                    <a:pt x="302333" y="173292"/>
                  </a:lnTo>
                  <a:lnTo>
                    <a:pt x="285978" y="160245"/>
                  </a:lnTo>
                  <a:lnTo>
                    <a:pt x="275072" y="142288"/>
                  </a:lnTo>
                  <a:lnTo>
                    <a:pt x="271106" y="120908"/>
                  </a:lnTo>
                  <a:lnTo>
                    <a:pt x="278589" y="91410"/>
                  </a:lnTo>
                  <a:lnTo>
                    <a:pt x="295456" y="55008"/>
                  </a:lnTo>
                  <a:lnTo>
                    <a:pt x="313335" y="22577"/>
                  </a:lnTo>
                  <a:lnTo>
                    <a:pt x="323855" y="4992"/>
                  </a:lnTo>
                  <a:lnTo>
                    <a:pt x="326948" y="0"/>
                  </a:lnTo>
                  <a:lnTo>
                    <a:pt x="334461" y="8"/>
                  </a:lnTo>
                  <a:lnTo>
                    <a:pt x="337549" y="4992"/>
                  </a:lnTo>
                  <a:lnTo>
                    <a:pt x="348068" y="22577"/>
                  </a:lnTo>
                  <a:lnTo>
                    <a:pt x="356995" y="38769"/>
                  </a:lnTo>
                  <a:lnTo>
                    <a:pt x="322648" y="38774"/>
                  </a:lnTo>
                  <a:lnTo>
                    <a:pt x="314651" y="53262"/>
                  </a:lnTo>
                  <a:lnTo>
                    <a:pt x="306688" y="68502"/>
                  </a:lnTo>
                  <a:lnTo>
                    <a:pt x="299363" y="83642"/>
                  </a:lnTo>
                  <a:lnTo>
                    <a:pt x="293277" y="97835"/>
                  </a:lnTo>
                  <a:lnTo>
                    <a:pt x="313823" y="114273"/>
                  </a:lnTo>
                  <a:lnTo>
                    <a:pt x="288039" y="114273"/>
                  </a:lnTo>
                  <a:lnTo>
                    <a:pt x="287511" y="116769"/>
                  </a:lnTo>
                  <a:lnTo>
                    <a:pt x="287214" y="119010"/>
                  </a:lnTo>
                  <a:lnTo>
                    <a:pt x="287300" y="121394"/>
                  </a:lnTo>
                  <a:lnTo>
                    <a:pt x="289918" y="136007"/>
                  </a:lnTo>
                  <a:lnTo>
                    <a:pt x="297377" y="148812"/>
                  </a:lnTo>
                  <a:lnTo>
                    <a:pt x="308614" y="158348"/>
                  </a:lnTo>
                  <a:lnTo>
                    <a:pt x="322648" y="163638"/>
                  </a:lnTo>
                  <a:lnTo>
                    <a:pt x="371172" y="163638"/>
                  </a:lnTo>
                  <a:lnTo>
                    <a:pt x="359069" y="173293"/>
                  </a:lnTo>
                  <a:lnTo>
                    <a:pt x="338755" y="179945"/>
                  </a:lnTo>
                  <a:lnTo>
                    <a:pt x="338755" y="190168"/>
                  </a:lnTo>
                  <a:close/>
                </a:path>
                <a:path extrusionOk="0" h="516254" w="390525">
                  <a:moveTo>
                    <a:pt x="81044" y="190168"/>
                  </a:moveTo>
                  <a:lnTo>
                    <a:pt x="64938" y="190168"/>
                  </a:lnTo>
                  <a:lnTo>
                    <a:pt x="64938" y="179945"/>
                  </a:lnTo>
                  <a:lnTo>
                    <a:pt x="44623" y="173292"/>
                  </a:lnTo>
                  <a:lnTo>
                    <a:pt x="28268" y="160245"/>
                  </a:lnTo>
                  <a:lnTo>
                    <a:pt x="17362" y="142288"/>
                  </a:lnTo>
                  <a:lnTo>
                    <a:pt x="13396" y="120908"/>
                  </a:lnTo>
                  <a:lnTo>
                    <a:pt x="20878" y="91410"/>
                  </a:lnTo>
                  <a:lnTo>
                    <a:pt x="37746" y="55008"/>
                  </a:lnTo>
                  <a:lnTo>
                    <a:pt x="66145" y="4992"/>
                  </a:lnTo>
                  <a:lnTo>
                    <a:pt x="76744" y="8"/>
                  </a:lnTo>
                  <a:lnTo>
                    <a:pt x="79837" y="4992"/>
                  </a:lnTo>
                  <a:lnTo>
                    <a:pt x="90357" y="22577"/>
                  </a:lnTo>
                  <a:lnTo>
                    <a:pt x="99283" y="38769"/>
                  </a:lnTo>
                  <a:lnTo>
                    <a:pt x="81044" y="38769"/>
                  </a:lnTo>
                  <a:lnTo>
                    <a:pt x="51162" y="64214"/>
                  </a:lnTo>
                  <a:lnTo>
                    <a:pt x="46726" y="73001"/>
                  </a:lnTo>
                  <a:lnTo>
                    <a:pt x="64936" y="82106"/>
                  </a:lnTo>
                  <a:lnTo>
                    <a:pt x="81044" y="82106"/>
                  </a:lnTo>
                  <a:lnTo>
                    <a:pt x="81044" y="87582"/>
                  </a:lnTo>
                  <a:lnTo>
                    <a:pt x="39870" y="87582"/>
                  </a:lnTo>
                  <a:lnTo>
                    <a:pt x="35665" y="97577"/>
                  </a:lnTo>
                  <a:lnTo>
                    <a:pt x="32387" y="106673"/>
                  </a:lnTo>
                  <a:lnTo>
                    <a:pt x="30259" y="114553"/>
                  </a:lnTo>
                  <a:lnTo>
                    <a:pt x="29501" y="120908"/>
                  </a:lnTo>
                  <a:lnTo>
                    <a:pt x="32205" y="136007"/>
                  </a:lnTo>
                  <a:lnTo>
                    <a:pt x="39665" y="148812"/>
                  </a:lnTo>
                  <a:lnTo>
                    <a:pt x="50902" y="158348"/>
                  </a:lnTo>
                  <a:lnTo>
                    <a:pt x="64936" y="163637"/>
                  </a:lnTo>
                  <a:lnTo>
                    <a:pt x="113461" y="163637"/>
                  </a:lnTo>
                  <a:lnTo>
                    <a:pt x="101357" y="173293"/>
                  </a:lnTo>
                  <a:lnTo>
                    <a:pt x="81044" y="179945"/>
                  </a:lnTo>
                  <a:lnTo>
                    <a:pt x="81044" y="190168"/>
                  </a:lnTo>
                  <a:close/>
                </a:path>
                <a:path extrusionOk="0" h="516254" w="390525">
                  <a:moveTo>
                    <a:pt x="112350" y="123864"/>
                  </a:moveTo>
                  <a:lnTo>
                    <a:pt x="81044" y="123864"/>
                  </a:lnTo>
                  <a:lnTo>
                    <a:pt x="112185" y="105180"/>
                  </a:lnTo>
                  <a:lnTo>
                    <a:pt x="112586" y="104993"/>
                  </a:lnTo>
                  <a:lnTo>
                    <a:pt x="112992" y="104833"/>
                  </a:lnTo>
                  <a:lnTo>
                    <a:pt x="106996" y="89575"/>
                  </a:lnTo>
                  <a:lnTo>
                    <a:pt x="99083" y="72648"/>
                  </a:lnTo>
                  <a:lnTo>
                    <a:pt x="89978" y="55008"/>
                  </a:lnTo>
                  <a:lnTo>
                    <a:pt x="81044" y="38769"/>
                  </a:lnTo>
                  <a:lnTo>
                    <a:pt x="99286" y="38774"/>
                  </a:lnTo>
                  <a:lnTo>
                    <a:pt x="108236" y="55008"/>
                  </a:lnTo>
                  <a:lnTo>
                    <a:pt x="125103" y="91410"/>
                  </a:lnTo>
                  <a:lnTo>
                    <a:pt x="132586" y="120908"/>
                  </a:lnTo>
                  <a:lnTo>
                    <a:pt x="132496" y="121394"/>
                  </a:lnTo>
                  <a:lnTo>
                    <a:pt x="116467" y="121394"/>
                  </a:lnTo>
                  <a:lnTo>
                    <a:pt x="112350" y="123864"/>
                  </a:lnTo>
                  <a:close/>
                </a:path>
                <a:path extrusionOk="0" h="516254" w="390525">
                  <a:moveTo>
                    <a:pt x="378503" y="82105"/>
                  </a:moveTo>
                  <a:lnTo>
                    <a:pt x="338755" y="82105"/>
                  </a:lnTo>
                  <a:lnTo>
                    <a:pt x="356968" y="72999"/>
                  </a:lnTo>
                  <a:lnTo>
                    <a:pt x="352532" y="64211"/>
                  </a:lnTo>
                  <a:lnTo>
                    <a:pt x="347691" y="55008"/>
                  </a:lnTo>
                  <a:lnTo>
                    <a:pt x="343311" y="46936"/>
                  </a:lnTo>
                  <a:lnTo>
                    <a:pt x="338755" y="38769"/>
                  </a:lnTo>
                  <a:lnTo>
                    <a:pt x="356998" y="38774"/>
                  </a:lnTo>
                  <a:lnTo>
                    <a:pt x="365948" y="55008"/>
                  </a:lnTo>
                  <a:lnTo>
                    <a:pt x="378503" y="82105"/>
                  </a:lnTo>
                  <a:close/>
                </a:path>
                <a:path extrusionOk="0" h="516254" w="390525">
                  <a:moveTo>
                    <a:pt x="338755" y="121333"/>
                  </a:moveTo>
                  <a:lnTo>
                    <a:pt x="322648" y="121333"/>
                  </a:lnTo>
                  <a:lnTo>
                    <a:pt x="322648" y="38774"/>
                  </a:lnTo>
                  <a:lnTo>
                    <a:pt x="338755" y="38774"/>
                  </a:lnTo>
                  <a:lnTo>
                    <a:pt x="338755" y="82105"/>
                  </a:lnTo>
                  <a:lnTo>
                    <a:pt x="378504" y="82106"/>
                  </a:lnTo>
                  <a:lnTo>
                    <a:pt x="381040" y="87580"/>
                  </a:lnTo>
                  <a:lnTo>
                    <a:pt x="363820" y="87582"/>
                  </a:lnTo>
                  <a:lnTo>
                    <a:pt x="338755" y="100114"/>
                  </a:lnTo>
                  <a:lnTo>
                    <a:pt x="338755" y="121333"/>
                  </a:lnTo>
                  <a:close/>
                </a:path>
                <a:path extrusionOk="0" h="516254" w="390525">
                  <a:moveTo>
                    <a:pt x="81044" y="82106"/>
                  </a:moveTo>
                  <a:lnTo>
                    <a:pt x="64936" y="82106"/>
                  </a:lnTo>
                  <a:lnTo>
                    <a:pt x="64936" y="38774"/>
                  </a:lnTo>
                  <a:lnTo>
                    <a:pt x="81044" y="38774"/>
                  </a:lnTo>
                  <a:lnTo>
                    <a:pt x="81044" y="82106"/>
                  </a:lnTo>
                  <a:close/>
                </a:path>
                <a:path extrusionOk="0" h="516254" w="390525">
                  <a:moveTo>
                    <a:pt x="371174" y="163636"/>
                  </a:moveTo>
                  <a:lnTo>
                    <a:pt x="338755" y="163636"/>
                  </a:lnTo>
                  <a:lnTo>
                    <a:pt x="352790" y="158347"/>
                  </a:lnTo>
                  <a:lnTo>
                    <a:pt x="364027" y="148812"/>
                  </a:lnTo>
                  <a:lnTo>
                    <a:pt x="371486" y="136007"/>
                  </a:lnTo>
                  <a:lnTo>
                    <a:pt x="374190" y="120908"/>
                  </a:lnTo>
                  <a:lnTo>
                    <a:pt x="373432" y="114553"/>
                  </a:lnTo>
                  <a:lnTo>
                    <a:pt x="371305" y="106670"/>
                  </a:lnTo>
                  <a:lnTo>
                    <a:pt x="368029" y="97577"/>
                  </a:lnTo>
                  <a:lnTo>
                    <a:pt x="363824" y="87580"/>
                  </a:lnTo>
                  <a:lnTo>
                    <a:pt x="381041" y="87582"/>
                  </a:lnTo>
                  <a:lnTo>
                    <a:pt x="382815" y="91410"/>
                  </a:lnTo>
                  <a:lnTo>
                    <a:pt x="390298" y="120908"/>
                  </a:lnTo>
                  <a:lnTo>
                    <a:pt x="386331" y="142288"/>
                  </a:lnTo>
                  <a:lnTo>
                    <a:pt x="375425" y="160245"/>
                  </a:lnTo>
                  <a:lnTo>
                    <a:pt x="371174" y="163636"/>
                  </a:lnTo>
                  <a:close/>
                </a:path>
                <a:path extrusionOk="0" h="516254" w="390525">
                  <a:moveTo>
                    <a:pt x="113461" y="163637"/>
                  </a:moveTo>
                  <a:lnTo>
                    <a:pt x="64936" y="163637"/>
                  </a:lnTo>
                  <a:lnTo>
                    <a:pt x="64934" y="100114"/>
                  </a:lnTo>
                  <a:lnTo>
                    <a:pt x="39870" y="87582"/>
                  </a:lnTo>
                  <a:lnTo>
                    <a:pt x="81044" y="87582"/>
                  </a:lnTo>
                  <a:lnTo>
                    <a:pt x="81044" y="123864"/>
                  </a:lnTo>
                  <a:lnTo>
                    <a:pt x="112350" y="123864"/>
                  </a:lnTo>
                  <a:lnTo>
                    <a:pt x="81044" y="142648"/>
                  </a:lnTo>
                  <a:lnTo>
                    <a:pt x="81044" y="163636"/>
                  </a:lnTo>
                  <a:lnTo>
                    <a:pt x="113463" y="163636"/>
                  </a:lnTo>
                  <a:close/>
                </a:path>
                <a:path extrusionOk="0" h="516254" w="390525">
                  <a:moveTo>
                    <a:pt x="371172" y="163638"/>
                  </a:moveTo>
                  <a:lnTo>
                    <a:pt x="322648" y="163638"/>
                  </a:lnTo>
                  <a:lnTo>
                    <a:pt x="322648" y="141960"/>
                  </a:lnTo>
                  <a:lnTo>
                    <a:pt x="288039" y="114273"/>
                  </a:lnTo>
                  <a:lnTo>
                    <a:pt x="313823" y="114273"/>
                  </a:lnTo>
                  <a:lnTo>
                    <a:pt x="322648" y="121333"/>
                  </a:lnTo>
                  <a:lnTo>
                    <a:pt x="338755" y="121333"/>
                  </a:lnTo>
                  <a:lnTo>
                    <a:pt x="338755" y="163636"/>
                  </a:lnTo>
                  <a:lnTo>
                    <a:pt x="371174" y="163636"/>
                  </a:lnTo>
                  <a:close/>
                </a:path>
                <a:path extrusionOk="0" h="516254" w="390525">
                  <a:moveTo>
                    <a:pt x="113463" y="163636"/>
                  </a:moveTo>
                  <a:lnTo>
                    <a:pt x="81044" y="163636"/>
                  </a:lnTo>
                  <a:lnTo>
                    <a:pt x="94979" y="158404"/>
                  </a:lnTo>
                  <a:lnTo>
                    <a:pt x="106164" y="148984"/>
                  </a:lnTo>
                  <a:lnTo>
                    <a:pt x="113645" y="136329"/>
                  </a:lnTo>
                  <a:lnTo>
                    <a:pt x="116467" y="121394"/>
                  </a:lnTo>
                  <a:lnTo>
                    <a:pt x="132496" y="121394"/>
                  </a:lnTo>
                  <a:lnTo>
                    <a:pt x="128620" y="142288"/>
                  </a:lnTo>
                  <a:lnTo>
                    <a:pt x="117713" y="160245"/>
                  </a:lnTo>
                  <a:lnTo>
                    <a:pt x="113463" y="163636"/>
                  </a:lnTo>
                  <a:close/>
                </a:path>
                <a:path extrusionOk="0" h="516254" w="390525">
                  <a:moveTo>
                    <a:pt x="37242" y="516116"/>
                  </a:moveTo>
                  <a:lnTo>
                    <a:pt x="33958" y="512690"/>
                  </a:lnTo>
                  <a:lnTo>
                    <a:pt x="14534" y="486715"/>
                  </a:lnTo>
                  <a:lnTo>
                    <a:pt x="3181" y="457945"/>
                  </a:lnTo>
                  <a:lnTo>
                    <a:pt x="0" y="426794"/>
                  </a:lnTo>
                  <a:lnTo>
                    <a:pt x="5091" y="393681"/>
                  </a:lnTo>
                  <a:lnTo>
                    <a:pt x="24900" y="355680"/>
                  </a:lnTo>
                  <a:lnTo>
                    <a:pt x="56716" y="327586"/>
                  </a:lnTo>
                  <a:lnTo>
                    <a:pt x="94995" y="306707"/>
                  </a:lnTo>
                  <a:lnTo>
                    <a:pt x="134194" y="290352"/>
                  </a:lnTo>
                  <a:lnTo>
                    <a:pt x="158204" y="280593"/>
                  </a:lnTo>
                  <a:lnTo>
                    <a:pt x="179178" y="270593"/>
                  </a:lnTo>
                  <a:lnTo>
                    <a:pt x="194769" y="259837"/>
                  </a:lnTo>
                  <a:lnTo>
                    <a:pt x="202625" y="247812"/>
                  </a:lnTo>
                  <a:lnTo>
                    <a:pt x="202867" y="231650"/>
                  </a:lnTo>
                  <a:lnTo>
                    <a:pt x="197081" y="219323"/>
                  </a:lnTo>
                  <a:lnTo>
                    <a:pt x="189058" y="210857"/>
                  </a:lnTo>
                  <a:lnTo>
                    <a:pt x="182585" y="206276"/>
                  </a:lnTo>
                  <a:lnTo>
                    <a:pt x="8409" y="206275"/>
                  </a:lnTo>
                  <a:lnTo>
                    <a:pt x="4805" y="202670"/>
                  </a:lnTo>
                  <a:lnTo>
                    <a:pt x="4806" y="193773"/>
                  </a:lnTo>
                  <a:lnTo>
                    <a:pt x="8411" y="190168"/>
                  </a:lnTo>
                  <a:lnTo>
                    <a:pt x="386693" y="190168"/>
                  </a:lnTo>
                  <a:lnTo>
                    <a:pt x="390303" y="193773"/>
                  </a:lnTo>
                  <a:lnTo>
                    <a:pt x="390302" y="202670"/>
                  </a:lnTo>
                  <a:lnTo>
                    <a:pt x="386697" y="206275"/>
                  </a:lnTo>
                  <a:lnTo>
                    <a:pt x="235928" y="206275"/>
                  </a:lnTo>
                  <a:lnTo>
                    <a:pt x="245833" y="213250"/>
                  </a:lnTo>
                  <a:lnTo>
                    <a:pt x="212328" y="213250"/>
                  </a:lnTo>
                  <a:lnTo>
                    <a:pt x="216429" y="221361"/>
                  </a:lnTo>
                  <a:lnTo>
                    <a:pt x="219074" y="230505"/>
                  </a:lnTo>
                  <a:lnTo>
                    <a:pt x="208816" y="268545"/>
                  </a:lnTo>
                  <a:lnTo>
                    <a:pt x="167716" y="294035"/>
                  </a:lnTo>
                  <a:lnTo>
                    <a:pt x="102507" y="320947"/>
                  </a:lnTo>
                  <a:lnTo>
                    <a:pt x="66991" y="339972"/>
                  </a:lnTo>
                  <a:lnTo>
                    <a:pt x="38170" y="364823"/>
                  </a:lnTo>
                  <a:lnTo>
                    <a:pt x="20630" y="397920"/>
                  </a:lnTo>
                  <a:lnTo>
                    <a:pt x="16051" y="426987"/>
                  </a:lnTo>
                  <a:lnTo>
                    <a:pt x="18699" y="454008"/>
                  </a:lnTo>
                  <a:lnTo>
                    <a:pt x="28550" y="478890"/>
                  </a:lnTo>
                  <a:lnTo>
                    <a:pt x="45585" y="501544"/>
                  </a:lnTo>
                  <a:lnTo>
                    <a:pt x="48379" y="504458"/>
                  </a:lnTo>
                  <a:lnTo>
                    <a:pt x="48554" y="509151"/>
                  </a:lnTo>
                  <a:lnTo>
                    <a:pt x="42939" y="515905"/>
                  </a:lnTo>
                  <a:lnTo>
                    <a:pt x="37242" y="516116"/>
                  </a:lnTo>
                  <a:close/>
                </a:path>
                <a:path extrusionOk="0" h="516254" w="390525">
                  <a:moveTo>
                    <a:pt x="200145" y="422188"/>
                  </a:moveTo>
                  <a:lnTo>
                    <a:pt x="173162" y="391155"/>
                  </a:lnTo>
                  <a:lnTo>
                    <a:pt x="168086" y="360439"/>
                  </a:lnTo>
                  <a:lnTo>
                    <a:pt x="175265" y="336840"/>
                  </a:lnTo>
                  <a:lnTo>
                    <a:pt x="188319" y="318897"/>
                  </a:lnTo>
                  <a:lnTo>
                    <a:pt x="204624" y="305140"/>
                  </a:lnTo>
                  <a:lnTo>
                    <a:pt x="221650" y="294035"/>
                  </a:lnTo>
                  <a:lnTo>
                    <a:pt x="235079" y="285339"/>
                  </a:lnTo>
                  <a:lnTo>
                    <a:pt x="245267" y="277120"/>
                  </a:lnTo>
                  <a:lnTo>
                    <a:pt x="251692" y="268454"/>
                  </a:lnTo>
                  <a:lnTo>
                    <a:pt x="253928" y="258354"/>
                  </a:lnTo>
                  <a:lnTo>
                    <a:pt x="250159" y="241875"/>
                  </a:lnTo>
                  <a:lnTo>
                    <a:pt x="240410" y="229169"/>
                  </a:lnTo>
                  <a:lnTo>
                    <a:pt x="227021" y="219780"/>
                  </a:lnTo>
                  <a:lnTo>
                    <a:pt x="212328" y="213250"/>
                  </a:lnTo>
                  <a:lnTo>
                    <a:pt x="245833" y="213250"/>
                  </a:lnTo>
                  <a:lnTo>
                    <a:pt x="250690" y="216671"/>
                  </a:lnTo>
                  <a:lnTo>
                    <a:pt x="261367" y="228907"/>
                  </a:lnTo>
                  <a:lnTo>
                    <a:pt x="267851" y="242847"/>
                  </a:lnTo>
                  <a:lnTo>
                    <a:pt x="270036" y="258354"/>
                  </a:lnTo>
                  <a:lnTo>
                    <a:pt x="266554" y="274723"/>
                  </a:lnTo>
                  <a:lnTo>
                    <a:pt x="257418" y="287697"/>
                  </a:lnTo>
                  <a:lnTo>
                    <a:pt x="244597" y="298355"/>
                  </a:lnTo>
                  <a:lnTo>
                    <a:pt x="214564" y="317818"/>
                  </a:lnTo>
                  <a:lnTo>
                    <a:pt x="200562" y="329374"/>
                  </a:lnTo>
                  <a:lnTo>
                    <a:pt x="189811" y="343797"/>
                  </a:lnTo>
                  <a:lnTo>
                    <a:pt x="184070" y="362437"/>
                  </a:lnTo>
                  <a:lnTo>
                    <a:pt x="184295" y="374077"/>
                  </a:lnTo>
                  <a:lnTo>
                    <a:pt x="188081" y="385166"/>
                  </a:lnTo>
                  <a:lnTo>
                    <a:pt x="195590" y="396016"/>
                  </a:lnTo>
                  <a:lnTo>
                    <a:pt x="206981" y="406940"/>
                  </a:lnTo>
                  <a:lnTo>
                    <a:pt x="210409" y="409774"/>
                  </a:lnTo>
                  <a:lnTo>
                    <a:pt x="210892" y="414850"/>
                  </a:lnTo>
                  <a:lnTo>
                    <a:pt x="205223" y="421706"/>
                  </a:lnTo>
                  <a:lnTo>
                    <a:pt x="200145" y="422188"/>
                  </a:lnTo>
                  <a:close/>
                </a:path>
              </a:pathLst>
            </a:custGeom>
            <a:solidFill>
              <a:srgbClr val="000000">
                <a:alpha val="62750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g2d57f01f977_0_240"/>
            <p:cNvSpPr/>
            <p:nvPr/>
          </p:nvSpPr>
          <p:spPr>
            <a:xfrm>
              <a:off x="886544" y="2839113"/>
              <a:ext cx="119100" cy="2064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1" name="Google Shape;171;g2d57f01f977_0_240"/>
          <p:cNvSpPr txBox="1"/>
          <p:nvPr/>
        </p:nvSpPr>
        <p:spPr>
          <a:xfrm>
            <a:off x="2780803" y="2499701"/>
            <a:ext cx="17205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Dati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Meteo-climatici</a:t>
            </a:r>
            <a:endParaRPr b="0" i="0" sz="14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172" name="Google Shape;172;g2d57f01f977_0_240"/>
          <p:cNvGrpSpPr/>
          <p:nvPr/>
        </p:nvGrpSpPr>
        <p:grpSpPr>
          <a:xfrm>
            <a:off x="3352381" y="1838945"/>
            <a:ext cx="563404" cy="562927"/>
            <a:chOff x="743383" y="5231130"/>
            <a:chExt cx="751205" cy="750570"/>
          </a:xfrm>
        </p:grpSpPr>
        <p:sp>
          <p:nvSpPr>
            <p:cNvPr id="173" name="Google Shape;173;g2d57f01f977_0_240"/>
            <p:cNvSpPr/>
            <p:nvPr/>
          </p:nvSpPr>
          <p:spPr>
            <a:xfrm>
              <a:off x="743383" y="5231130"/>
              <a:ext cx="751205" cy="750570"/>
            </a:xfrm>
            <a:custGeom>
              <a:rect b="b" l="l" r="r" t="t"/>
              <a:pathLst>
                <a:path extrusionOk="0" h="750570" w="751205">
                  <a:moveTo>
                    <a:pt x="421374" y="748029"/>
                  </a:moveTo>
                  <a:lnTo>
                    <a:pt x="329434" y="748029"/>
                  </a:lnTo>
                  <a:lnTo>
                    <a:pt x="311208" y="745489"/>
                  </a:lnTo>
                  <a:lnTo>
                    <a:pt x="302144" y="742949"/>
                  </a:lnTo>
                  <a:lnTo>
                    <a:pt x="293125" y="741679"/>
                  </a:lnTo>
                  <a:lnTo>
                    <a:pt x="248896" y="728979"/>
                  </a:lnTo>
                  <a:lnTo>
                    <a:pt x="223226" y="717549"/>
                  </a:lnTo>
                  <a:lnTo>
                    <a:pt x="198386" y="706119"/>
                  </a:lnTo>
                  <a:lnTo>
                    <a:pt x="190310" y="701039"/>
                  </a:lnTo>
                  <a:lnTo>
                    <a:pt x="182349" y="697229"/>
                  </a:lnTo>
                  <a:lnTo>
                    <a:pt x="166778" y="687069"/>
                  </a:lnTo>
                  <a:lnTo>
                    <a:pt x="159176" y="681989"/>
                  </a:lnTo>
                  <a:lnTo>
                    <a:pt x="151708" y="676909"/>
                  </a:lnTo>
                  <a:lnTo>
                    <a:pt x="144376" y="670559"/>
                  </a:lnTo>
                  <a:lnTo>
                    <a:pt x="137178" y="665479"/>
                  </a:lnTo>
                  <a:lnTo>
                    <a:pt x="103435" y="633729"/>
                  </a:lnTo>
                  <a:lnTo>
                    <a:pt x="91061" y="619759"/>
                  </a:lnTo>
                  <a:lnTo>
                    <a:pt x="85125" y="613409"/>
                  </a:lnTo>
                  <a:lnTo>
                    <a:pt x="58145" y="575309"/>
                  </a:lnTo>
                  <a:lnTo>
                    <a:pt x="39981" y="543559"/>
                  </a:lnTo>
                  <a:lnTo>
                    <a:pt x="35940" y="535939"/>
                  </a:lnTo>
                  <a:lnTo>
                    <a:pt x="32103" y="527049"/>
                  </a:lnTo>
                  <a:lnTo>
                    <a:pt x="28471" y="518159"/>
                  </a:lnTo>
                  <a:lnTo>
                    <a:pt x="25048" y="510539"/>
                  </a:lnTo>
                  <a:lnTo>
                    <a:pt x="11140" y="466089"/>
                  </a:lnTo>
                  <a:lnTo>
                    <a:pt x="2711" y="420369"/>
                  </a:lnTo>
                  <a:lnTo>
                    <a:pt x="0" y="365759"/>
                  </a:lnTo>
                  <a:lnTo>
                    <a:pt x="339" y="356869"/>
                  </a:lnTo>
                  <a:lnTo>
                    <a:pt x="7102" y="300989"/>
                  </a:lnTo>
                  <a:lnTo>
                    <a:pt x="18840" y="256539"/>
                  </a:lnTo>
                  <a:lnTo>
                    <a:pt x="21837" y="248919"/>
                  </a:lnTo>
                  <a:lnTo>
                    <a:pt x="25048" y="240029"/>
                  </a:lnTo>
                  <a:lnTo>
                    <a:pt x="28471" y="231139"/>
                  </a:lnTo>
                  <a:lnTo>
                    <a:pt x="32103" y="222249"/>
                  </a:lnTo>
                  <a:lnTo>
                    <a:pt x="35940" y="214629"/>
                  </a:lnTo>
                  <a:lnTo>
                    <a:pt x="39981" y="205739"/>
                  </a:lnTo>
                  <a:lnTo>
                    <a:pt x="44227" y="198119"/>
                  </a:lnTo>
                  <a:lnTo>
                    <a:pt x="48672" y="189229"/>
                  </a:lnTo>
                  <a:lnTo>
                    <a:pt x="53312" y="181609"/>
                  </a:lnTo>
                  <a:lnTo>
                    <a:pt x="79364" y="143509"/>
                  </a:lnTo>
                  <a:lnTo>
                    <a:pt x="85125" y="137159"/>
                  </a:lnTo>
                  <a:lnTo>
                    <a:pt x="91061" y="129539"/>
                  </a:lnTo>
                  <a:lnTo>
                    <a:pt x="97164" y="123189"/>
                  </a:lnTo>
                  <a:lnTo>
                    <a:pt x="103435" y="115569"/>
                  </a:lnTo>
                  <a:lnTo>
                    <a:pt x="109873" y="109219"/>
                  </a:lnTo>
                  <a:lnTo>
                    <a:pt x="116471" y="102869"/>
                  </a:lnTo>
                  <a:lnTo>
                    <a:pt x="123222" y="96519"/>
                  </a:lnTo>
                  <a:lnTo>
                    <a:pt x="130124" y="90169"/>
                  </a:lnTo>
                  <a:lnTo>
                    <a:pt x="137178" y="85089"/>
                  </a:lnTo>
                  <a:lnTo>
                    <a:pt x="144376" y="78739"/>
                  </a:lnTo>
                  <a:lnTo>
                    <a:pt x="151708" y="73659"/>
                  </a:lnTo>
                  <a:lnTo>
                    <a:pt x="159176" y="67309"/>
                  </a:lnTo>
                  <a:lnTo>
                    <a:pt x="166778" y="62229"/>
                  </a:lnTo>
                  <a:lnTo>
                    <a:pt x="174505" y="57149"/>
                  </a:lnTo>
                  <a:lnTo>
                    <a:pt x="182349" y="53339"/>
                  </a:lnTo>
                  <a:lnTo>
                    <a:pt x="198386" y="43179"/>
                  </a:lnTo>
                  <a:lnTo>
                    <a:pt x="214849" y="35559"/>
                  </a:lnTo>
                  <a:lnTo>
                    <a:pt x="240260" y="24129"/>
                  </a:lnTo>
                  <a:lnTo>
                    <a:pt x="248896" y="21589"/>
                  </a:lnTo>
                  <a:lnTo>
                    <a:pt x="257608" y="17779"/>
                  </a:lnTo>
                  <a:lnTo>
                    <a:pt x="284161" y="10159"/>
                  </a:lnTo>
                  <a:lnTo>
                    <a:pt x="293125" y="8889"/>
                  </a:lnTo>
                  <a:lnTo>
                    <a:pt x="302144" y="6349"/>
                  </a:lnTo>
                  <a:lnTo>
                    <a:pt x="347782" y="0"/>
                  </a:lnTo>
                  <a:lnTo>
                    <a:pt x="403026" y="0"/>
                  </a:lnTo>
                  <a:lnTo>
                    <a:pt x="448664" y="6349"/>
                  </a:lnTo>
                  <a:lnTo>
                    <a:pt x="457683" y="8889"/>
                  </a:lnTo>
                  <a:lnTo>
                    <a:pt x="466647" y="10159"/>
                  </a:lnTo>
                  <a:lnTo>
                    <a:pt x="493200" y="17779"/>
                  </a:lnTo>
                  <a:lnTo>
                    <a:pt x="501912" y="21589"/>
                  </a:lnTo>
                  <a:lnTo>
                    <a:pt x="510548" y="24129"/>
                  </a:lnTo>
                  <a:lnTo>
                    <a:pt x="535959" y="35559"/>
                  </a:lnTo>
                  <a:lnTo>
                    <a:pt x="552422" y="43179"/>
                  </a:lnTo>
                  <a:lnTo>
                    <a:pt x="568459" y="53339"/>
                  </a:lnTo>
                  <a:lnTo>
                    <a:pt x="576303" y="57149"/>
                  </a:lnTo>
                  <a:lnTo>
                    <a:pt x="584030" y="62229"/>
                  </a:lnTo>
                  <a:lnTo>
                    <a:pt x="591632" y="67309"/>
                  </a:lnTo>
                  <a:lnTo>
                    <a:pt x="599100" y="73659"/>
                  </a:lnTo>
                  <a:lnTo>
                    <a:pt x="606432" y="78739"/>
                  </a:lnTo>
                  <a:lnTo>
                    <a:pt x="613630" y="85089"/>
                  </a:lnTo>
                  <a:lnTo>
                    <a:pt x="620684" y="90169"/>
                  </a:lnTo>
                  <a:lnTo>
                    <a:pt x="627586" y="96519"/>
                  </a:lnTo>
                  <a:lnTo>
                    <a:pt x="634337" y="102869"/>
                  </a:lnTo>
                  <a:lnTo>
                    <a:pt x="640935" y="109219"/>
                  </a:lnTo>
                  <a:lnTo>
                    <a:pt x="647374" y="115569"/>
                  </a:lnTo>
                  <a:lnTo>
                    <a:pt x="653644" y="123189"/>
                  </a:lnTo>
                  <a:lnTo>
                    <a:pt x="659748" y="129539"/>
                  </a:lnTo>
                  <a:lnTo>
                    <a:pt x="665683" y="137159"/>
                  </a:lnTo>
                  <a:lnTo>
                    <a:pt x="671444" y="143509"/>
                  </a:lnTo>
                  <a:lnTo>
                    <a:pt x="677023" y="151129"/>
                  </a:lnTo>
                  <a:lnTo>
                    <a:pt x="702136" y="189229"/>
                  </a:lnTo>
                  <a:lnTo>
                    <a:pt x="706581" y="198119"/>
                  </a:lnTo>
                  <a:lnTo>
                    <a:pt x="710827" y="205739"/>
                  </a:lnTo>
                  <a:lnTo>
                    <a:pt x="714868" y="214629"/>
                  </a:lnTo>
                  <a:lnTo>
                    <a:pt x="718705" y="222249"/>
                  </a:lnTo>
                  <a:lnTo>
                    <a:pt x="722337" y="231139"/>
                  </a:lnTo>
                  <a:lnTo>
                    <a:pt x="725760" y="240029"/>
                  </a:lnTo>
                  <a:lnTo>
                    <a:pt x="728971" y="248919"/>
                  </a:lnTo>
                  <a:lnTo>
                    <a:pt x="731968" y="256539"/>
                  </a:lnTo>
                  <a:lnTo>
                    <a:pt x="743706" y="300989"/>
                  </a:lnTo>
                  <a:lnTo>
                    <a:pt x="749905" y="346709"/>
                  </a:lnTo>
                  <a:lnTo>
                    <a:pt x="750809" y="365759"/>
                  </a:lnTo>
                  <a:lnTo>
                    <a:pt x="750809" y="383539"/>
                  </a:lnTo>
                  <a:lnTo>
                    <a:pt x="746858" y="430529"/>
                  </a:lnTo>
                  <a:lnTo>
                    <a:pt x="737320" y="474979"/>
                  </a:lnTo>
                  <a:lnTo>
                    <a:pt x="722337" y="518159"/>
                  </a:lnTo>
                  <a:lnTo>
                    <a:pt x="718705" y="527049"/>
                  </a:lnTo>
                  <a:lnTo>
                    <a:pt x="714868" y="535939"/>
                  </a:lnTo>
                  <a:lnTo>
                    <a:pt x="710827" y="543559"/>
                  </a:lnTo>
                  <a:lnTo>
                    <a:pt x="706581" y="552449"/>
                  </a:lnTo>
                  <a:lnTo>
                    <a:pt x="682420" y="590549"/>
                  </a:lnTo>
                  <a:lnTo>
                    <a:pt x="659748" y="619759"/>
                  </a:lnTo>
                  <a:lnTo>
                    <a:pt x="653644" y="627379"/>
                  </a:lnTo>
                  <a:lnTo>
                    <a:pt x="620684" y="659129"/>
                  </a:lnTo>
                  <a:lnTo>
                    <a:pt x="606432" y="670559"/>
                  </a:lnTo>
                  <a:lnTo>
                    <a:pt x="599100" y="676909"/>
                  </a:lnTo>
                  <a:lnTo>
                    <a:pt x="591632" y="681989"/>
                  </a:lnTo>
                  <a:lnTo>
                    <a:pt x="584030" y="687069"/>
                  </a:lnTo>
                  <a:lnTo>
                    <a:pt x="568459" y="697229"/>
                  </a:lnTo>
                  <a:lnTo>
                    <a:pt x="560498" y="701039"/>
                  </a:lnTo>
                  <a:lnTo>
                    <a:pt x="552422" y="706119"/>
                  </a:lnTo>
                  <a:lnTo>
                    <a:pt x="527582" y="717549"/>
                  </a:lnTo>
                  <a:lnTo>
                    <a:pt x="501912" y="728979"/>
                  </a:lnTo>
                  <a:lnTo>
                    <a:pt x="457683" y="741679"/>
                  </a:lnTo>
                  <a:lnTo>
                    <a:pt x="448664" y="742949"/>
                  </a:lnTo>
                  <a:lnTo>
                    <a:pt x="439601" y="745489"/>
                  </a:lnTo>
                  <a:lnTo>
                    <a:pt x="421374" y="748029"/>
                  </a:lnTo>
                  <a:close/>
                </a:path>
                <a:path extrusionOk="0" h="750570" w="751205">
                  <a:moveTo>
                    <a:pt x="393830" y="750569"/>
                  </a:moveTo>
                  <a:lnTo>
                    <a:pt x="356978" y="750569"/>
                  </a:lnTo>
                  <a:lnTo>
                    <a:pt x="338597" y="748029"/>
                  </a:lnTo>
                  <a:lnTo>
                    <a:pt x="412211" y="748029"/>
                  </a:lnTo>
                  <a:lnTo>
                    <a:pt x="393830" y="750569"/>
                  </a:lnTo>
                  <a:close/>
                </a:path>
              </a:pathLst>
            </a:custGeom>
            <a:solidFill>
              <a:srgbClr val="0097ED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g2d57f01f977_0_240"/>
            <p:cNvSpPr/>
            <p:nvPr/>
          </p:nvSpPr>
          <p:spPr>
            <a:xfrm>
              <a:off x="899761" y="5361569"/>
              <a:ext cx="457200" cy="504825"/>
            </a:xfrm>
            <a:custGeom>
              <a:rect b="b" l="l" r="r" t="t"/>
              <a:pathLst>
                <a:path extrusionOk="0" h="504825" w="457200">
                  <a:moveTo>
                    <a:pt x="241161" y="89029"/>
                  </a:moveTo>
                  <a:lnTo>
                    <a:pt x="215724" y="89029"/>
                  </a:lnTo>
                  <a:lnTo>
                    <a:pt x="215724" y="5380"/>
                  </a:lnTo>
                  <a:lnTo>
                    <a:pt x="221594" y="0"/>
                  </a:lnTo>
                  <a:lnTo>
                    <a:pt x="235780" y="0"/>
                  </a:lnTo>
                  <a:lnTo>
                    <a:pt x="241161" y="5870"/>
                  </a:lnTo>
                  <a:lnTo>
                    <a:pt x="241161" y="89029"/>
                  </a:lnTo>
                  <a:close/>
                </a:path>
                <a:path extrusionOk="0" h="504825" w="457200">
                  <a:moveTo>
                    <a:pt x="278763" y="89518"/>
                  </a:moveTo>
                  <a:lnTo>
                    <a:pt x="241161" y="89518"/>
                  </a:lnTo>
                  <a:lnTo>
                    <a:pt x="296927" y="40601"/>
                  </a:lnTo>
                  <a:lnTo>
                    <a:pt x="302307" y="35709"/>
                  </a:lnTo>
                  <a:lnTo>
                    <a:pt x="310134" y="36198"/>
                  </a:lnTo>
                  <a:lnTo>
                    <a:pt x="314537" y="41579"/>
                  </a:lnTo>
                  <a:lnTo>
                    <a:pt x="319428" y="46960"/>
                  </a:lnTo>
                  <a:lnTo>
                    <a:pt x="318939" y="54787"/>
                  </a:lnTo>
                  <a:lnTo>
                    <a:pt x="313558" y="59189"/>
                  </a:lnTo>
                  <a:lnTo>
                    <a:pt x="278763" y="89518"/>
                  </a:lnTo>
                  <a:close/>
                </a:path>
                <a:path extrusionOk="0" h="504825" w="457200">
                  <a:moveTo>
                    <a:pt x="206271" y="201049"/>
                  </a:moveTo>
                  <a:lnTo>
                    <a:pt x="165339" y="201049"/>
                  </a:lnTo>
                  <a:lnTo>
                    <a:pt x="167296" y="199092"/>
                  </a:lnTo>
                  <a:lnTo>
                    <a:pt x="169253" y="196646"/>
                  </a:lnTo>
                  <a:lnTo>
                    <a:pt x="203197" y="175291"/>
                  </a:lnTo>
                  <a:lnTo>
                    <a:pt x="215724" y="172188"/>
                  </a:lnTo>
                  <a:lnTo>
                    <a:pt x="215724" y="122292"/>
                  </a:lnTo>
                  <a:lnTo>
                    <a:pt x="143327" y="59189"/>
                  </a:lnTo>
                  <a:lnTo>
                    <a:pt x="138435" y="54787"/>
                  </a:lnTo>
                  <a:lnTo>
                    <a:pt x="137946" y="46960"/>
                  </a:lnTo>
                  <a:lnTo>
                    <a:pt x="142348" y="41579"/>
                  </a:lnTo>
                  <a:lnTo>
                    <a:pt x="146751" y="36687"/>
                  </a:lnTo>
                  <a:lnTo>
                    <a:pt x="154578" y="36198"/>
                  </a:lnTo>
                  <a:lnTo>
                    <a:pt x="159959" y="40601"/>
                  </a:lnTo>
                  <a:lnTo>
                    <a:pt x="215724" y="89029"/>
                  </a:lnTo>
                  <a:lnTo>
                    <a:pt x="241161" y="89029"/>
                  </a:lnTo>
                  <a:lnTo>
                    <a:pt x="241161" y="89518"/>
                  </a:lnTo>
                  <a:lnTo>
                    <a:pt x="278763" y="89518"/>
                  </a:lnTo>
                  <a:lnTo>
                    <a:pt x="241161" y="122292"/>
                  </a:lnTo>
                  <a:lnTo>
                    <a:pt x="241161" y="174145"/>
                  </a:lnTo>
                  <a:lnTo>
                    <a:pt x="253688" y="177041"/>
                  </a:lnTo>
                  <a:lnTo>
                    <a:pt x="265436" y="181910"/>
                  </a:lnTo>
                  <a:lnTo>
                    <a:pt x="276175" y="188522"/>
                  </a:lnTo>
                  <a:lnTo>
                    <a:pt x="285676" y="196646"/>
                  </a:lnTo>
                  <a:lnTo>
                    <a:pt x="228442" y="196646"/>
                  </a:lnTo>
                  <a:lnTo>
                    <a:pt x="217092" y="197724"/>
                  </a:lnTo>
                  <a:lnTo>
                    <a:pt x="206613" y="200866"/>
                  </a:lnTo>
                  <a:lnTo>
                    <a:pt x="206271" y="201049"/>
                  </a:lnTo>
                  <a:close/>
                </a:path>
                <a:path extrusionOk="0" h="504825" w="457200">
                  <a:moveTo>
                    <a:pt x="119018" y="159469"/>
                  </a:moveTo>
                  <a:lnTo>
                    <a:pt x="93431" y="159469"/>
                  </a:lnTo>
                  <a:lnTo>
                    <a:pt x="79245" y="86583"/>
                  </a:lnTo>
                  <a:lnTo>
                    <a:pt x="77778" y="79734"/>
                  </a:lnTo>
                  <a:lnTo>
                    <a:pt x="82180" y="73375"/>
                  </a:lnTo>
                  <a:lnTo>
                    <a:pt x="95877" y="70440"/>
                  </a:lnTo>
                  <a:lnTo>
                    <a:pt x="102236" y="74843"/>
                  </a:lnTo>
                  <a:lnTo>
                    <a:pt x="103704" y="81691"/>
                  </a:lnTo>
                  <a:lnTo>
                    <a:pt x="119018" y="159469"/>
                  </a:lnTo>
                  <a:close/>
                </a:path>
                <a:path extrusionOk="0" h="504825" w="457200">
                  <a:moveTo>
                    <a:pt x="340991" y="203006"/>
                  </a:moveTo>
                  <a:lnTo>
                    <a:pt x="291546" y="203006"/>
                  </a:lnTo>
                  <a:lnTo>
                    <a:pt x="291546" y="202517"/>
                  </a:lnTo>
                  <a:lnTo>
                    <a:pt x="292035" y="202517"/>
                  </a:lnTo>
                  <a:lnTo>
                    <a:pt x="334593" y="178058"/>
                  </a:lnTo>
                  <a:lnTo>
                    <a:pt x="353181" y="83648"/>
                  </a:lnTo>
                  <a:lnTo>
                    <a:pt x="354649" y="76799"/>
                  </a:lnTo>
                  <a:lnTo>
                    <a:pt x="361008" y="72397"/>
                  </a:lnTo>
                  <a:lnTo>
                    <a:pt x="374705" y="75332"/>
                  </a:lnTo>
                  <a:lnTo>
                    <a:pt x="379107" y="81691"/>
                  </a:lnTo>
                  <a:lnTo>
                    <a:pt x="377450" y="89518"/>
                  </a:lnTo>
                  <a:lnTo>
                    <a:pt x="363454" y="161426"/>
                  </a:lnTo>
                  <a:lnTo>
                    <a:pt x="413425" y="161426"/>
                  </a:lnTo>
                  <a:lnTo>
                    <a:pt x="376172" y="182950"/>
                  </a:lnTo>
                  <a:lnTo>
                    <a:pt x="423612" y="199092"/>
                  </a:lnTo>
                  <a:lnTo>
                    <a:pt x="347800" y="199092"/>
                  </a:lnTo>
                  <a:lnTo>
                    <a:pt x="340991" y="203006"/>
                  </a:lnTo>
                  <a:close/>
                </a:path>
                <a:path extrusionOk="0" h="504825" w="457200">
                  <a:moveTo>
                    <a:pt x="11740" y="230888"/>
                  </a:moveTo>
                  <a:lnTo>
                    <a:pt x="4891" y="226975"/>
                  </a:lnTo>
                  <a:lnTo>
                    <a:pt x="0" y="214257"/>
                  </a:lnTo>
                  <a:lnTo>
                    <a:pt x="3913" y="207408"/>
                  </a:lnTo>
                  <a:lnTo>
                    <a:pt x="10272" y="204962"/>
                  </a:lnTo>
                  <a:lnTo>
                    <a:pt x="80713" y="180993"/>
                  </a:lnTo>
                  <a:lnTo>
                    <a:pt x="8805" y="139413"/>
                  </a:lnTo>
                  <a:lnTo>
                    <a:pt x="6848" y="131587"/>
                  </a:lnTo>
                  <a:lnTo>
                    <a:pt x="13696" y="119847"/>
                  </a:lnTo>
                  <a:lnTo>
                    <a:pt x="21523" y="117890"/>
                  </a:lnTo>
                  <a:lnTo>
                    <a:pt x="24877" y="119847"/>
                  </a:lnTo>
                  <a:lnTo>
                    <a:pt x="93431" y="159469"/>
                  </a:lnTo>
                  <a:lnTo>
                    <a:pt x="119018" y="159469"/>
                  </a:lnTo>
                  <a:lnTo>
                    <a:pt x="122292" y="176101"/>
                  </a:lnTo>
                  <a:lnTo>
                    <a:pt x="158892" y="197136"/>
                  </a:lnTo>
                  <a:lnTo>
                    <a:pt x="109085" y="197136"/>
                  </a:lnTo>
                  <a:lnTo>
                    <a:pt x="18099" y="228443"/>
                  </a:lnTo>
                  <a:lnTo>
                    <a:pt x="11740" y="230888"/>
                  </a:lnTo>
                  <a:close/>
                </a:path>
                <a:path extrusionOk="0" h="504825" w="457200">
                  <a:moveTo>
                    <a:pt x="413425" y="161426"/>
                  </a:moveTo>
                  <a:lnTo>
                    <a:pt x="363454" y="161426"/>
                  </a:lnTo>
                  <a:lnTo>
                    <a:pt x="435362" y="119847"/>
                  </a:lnTo>
                  <a:lnTo>
                    <a:pt x="443189" y="121803"/>
                  </a:lnTo>
                  <a:lnTo>
                    <a:pt x="450037" y="133543"/>
                  </a:lnTo>
                  <a:lnTo>
                    <a:pt x="448081" y="141370"/>
                  </a:lnTo>
                  <a:lnTo>
                    <a:pt x="413425" y="161426"/>
                  </a:lnTo>
                  <a:close/>
                </a:path>
                <a:path extrusionOk="0" h="504825" w="457200">
                  <a:moveTo>
                    <a:pt x="287632" y="308178"/>
                  </a:moveTo>
                  <a:lnTo>
                    <a:pt x="228443" y="308178"/>
                  </a:lnTo>
                  <a:lnTo>
                    <a:pt x="239793" y="307100"/>
                  </a:lnTo>
                  <a:lnTo>
                    <a:pt x="250272" y="303958"/>
                  </a:lnTo>
                  <a:lnTo>
                    <a:pt x="279806" y="274058"/>
                  </a:lnTo>
                  <a:lnTo>
                    <a:pt x="284115" y="251434"/>
                  </a:lnTo>
                  <a:lnTo>
                    <a:pt x="283130" y="241062"/>
                  </a:lnTo>
                  <a:lnTo>
                    <a:pt x="259673" y="206139"/>
                  </a:lnTo>
                  <a:lnTo>
                    <a:pt x="228443" y="196646"/>
                  </a:lnTo>
                  <a:lnTo>
                    <a:pt x="285676" y="196646"/>
                  </a:lnTo>
                  <a:lnTo>
                    <a:pt x="289589" y="200560"/>
                  </a:lnTo>
                  <a:lnTo>
                    <a:pt x="291546" y="203006"/>
                  </a:lnTo>
                  <a:lnTo>
                    <a:pt x="340991" y="203006"/>
                  </a:lnTo>
                  <a:lnTo>
                    <a:pt x="305243" y="223551"/>
                  </a:lnTo>
                  <a:lnTo>
                    <a:pt x="305243" y="224040"/>
                  </a:lnTo>
                  <a:lnTo>
                    <a:pt x="304753" y="224040"/>
                  </a:lnTo>
                  <a:lnTo>
                    <a:pt x="307039" y="231102"/>
                  </a:lnTo>
                  <a:lnTo>
                    <a:pt x="308728" y="238348"/>
                  </a:lnTo>
                  <a:lnTo>
                    <a:pt x="309775" y="245778"/>
                  </a:lnTo>
                  <a:lnTo>
                    <a:pt x="310134" y="253390"/>
                  </a:lnTo>
                  <a:lnTo>
                    <a:pt x="309775" y="261072"/>
                  </a:lnTo>
                  <a:lnTo>
                    <a:pt x="308728" y="268616"/>
                  </a:lnTo>
                  <a:lnTo>
                    <a:pt x="307039" y="275885"/>
                  </a:lnTo>
                  <a:lnTo>
                    <a:pt x="304753" y="282741"/>
                  </a:lnTo>
                  <a:lnTo>
                    <a:pt x="304753" y="283230"/>
                  </a:lnTo>
                  <a:lnTo>
                    <a:pt x="305243" y="283230"/>
                  </a:lnTo>
                  <a:lnTo>
                    <a:pt x="340991" y="303775"/>
                  </a:lnTo>
                  <a:lnTo>
                    <a:pt x="291546" y="303775"/>
                  </a:lnTo>
                  <a:lnTo>
                    <a:pt x="289589" y="305732"/>
                  </a:lnTo>
                  <a:lnTo>
                    <a:pt x="287632" y="308178"/>
                  </a:lnTo>
                  <a:close/>
                </a:path>
                <a:path extrusionOk="0" h="504825" w="457200">
                  <a:moveTo>
                    <a:pt x="159381" y="306710"/>
                  </a:moveTo>
                  <a:lnTo>
                    <a:pt x="109574" y="306710"/>
                  </a:lnTo>
                  <a:lnTo>
                    <a:pt x="151643" y="281273"/>
                  </a:lnTo>
                  <a:lnTo>
                    <a:pt x="151643" y="280784"/>
                  </a:lnTo>
                  <a:lnTo>
                    <a:pt x="152132" y="280784"/>
                  </a:lnTo>
                  <a:lnTo>
                    <a:pt x="149847" y="273722"/>
                  </a:lnTo>
                  <a:lnTo>
                    <a:pt x="148157" y="266476"/>
                  </a:lnTo>
                  <a:lnTo>
                    <a:pt x="147110" y="259046"/>
                  </a:lnTo>
                  <a:lnTo>
                    <a:pt x="146751" y="251434"/>
                  </a:lnTo>
                  <a:lnTo>
                    <a:pt x="147110" y="243752"/>
                  </a:lnTo>
                  <a:lnTo>
                    <a:pt x="148157" y="236208"/>
                  </a:lnTo>
                  <a:lnTo>
                    <a:pt x="149849" y="228932"/>
                  </a:lnTo>
                  <a:lnTo>
                    <a:pt x="152132" y="222083"/>
                  </a:lnTo>
                  <a:lnTo>
                    <a:pt x="152132" y="221594"/>
                  </a:lnTo>
                  <a:lnTo>
                    <a:pt x="151643" y="221594"/>
                  </a:lnTo>
                  <a:lnTo>
                    <a:pt x="109085" y="197136"/>
                  </a:lnTo>
                  <a:lnTo>
                    <a:pt x="158892" y="197136"/>
                  </a:lnTo>
                  <a:lnTo>
                    <a:pt x="164850" y="200560"/>
                  </a:lnTo>
                  <a:lnTo>
                    <a:pt x="164850" y="201049"/>
                  </a:lnTo>
                  <a:lnTo>
                    <a:pt x="206271" y="201049"/>
                  </a:lnTo>
                  <a:lnTo>
                    <a:pt x="177080" y="230583"/>
                  </a:lnTo>
                  <a:lnTo>
                    <a:pt x="172770" y="253390"/>
                  </a:lnTo>
                  <a:lnTo>
                    <a:pt x="173755" y="263762"/>
                  </a:lnTo>
                  <a:lnTo>
                    <a:pt x="197212" y="298685"/>
                  </a:lnTo>
                  <a:lnTo>
                    <a:pt x="204955" y="302797"/>
                  </a:lnTo>
                  <a:lnTo>
                    <a:pt x="165829" y="302797"/>
                  </a:lnTo>
                  <a:lnTo>
                    <a:pt x="165829" y="303286"/>
                  </a:lnTo>
                  <a:lnTo>
                    <a:pt x="165339" y="303286"/>
                  </a:lnTo>
                  <a:lnTo>
                    <a:pt x="159381" y="306710"/>
                  </a:lnTo>
                  <a:close/>
                </a:path>
                <a:path extrusionOk="0" h="504825" w="457200">
                  <a:moveTo>
                    <a:pt x="445146" y="232845"/>
                  </a:moveTo>
                  <a:lnTo>
                    <a:pt x="438786" y="230399"/>
                  </a:lnTo>
                  <a:lnTo>
                    <a:pt x="347800" y="199092"/>
                  </a:lnTo>
                  <a:lnTo>
                    <a:pt x="423612" y="199092"/>
                  </a:lnTo>
                  <a:lnTo>
                    <a:pt x="446613" y="206919"/>
                  </a:lnTo>
                  <a:lnTo>
                    <a:pt x="452972" y="208876"/>
                  </a:lnTo>
                  <a:lnTo>
                    <a:pt x="456886" y="216213"/>
                  </a:lnTo>
                  <a:lnTo>
                    <a:pt x="454440" y="222573"/>
                  </a:lnTo>
                  <a:lnTo>
                    <a:pt x="452469" y="228939"/>
                  </a:lnTo>
                  <a:lnTo>
                    <a:pt x="445146" y="232845"/>
                  </a:lnTo>
                  <a:close/>
                </a:path>
                <a:path extrusionOk="0" h="504825" w="457200">
                  <a:moveTo>
                    <a:pt x="22012" y="385956"/>
                  </a:moveTo>
                  <a:lnTo>
                    <a:pt x="14185" y="383999"/>
                  </a:lnTo>
                  <a:lnTo>
                    <a:pt x="7337" y="372259"/>
                  </a:lnTo>
                  <a:lnTo>
                    <a:pt x="9294" y="364432"/>
                  </a:lnTo>
                  <a:lnTo>
                    <a:pt x="81202" y="322853"/>
                  </a:lnTo>
                  <a:lnTo>
                    <a:pt x="10761" y="298883"/>
                  </a:lnTo>
                  <a:lnTo>
                    <a:pt x="4402" y="296927"/>
                  </a:lnTo>
                  <a:lnTo>
                    <a:pt x="489" y="289589"/>
                  </a:lnTo>
                  <a:lnTo>
                    <a:pt x="2935" y="283230"/>
                  </a:lnTo>
                  <a:lnTo>
                    <a:pt x="4891" y="276871"/>
                  </a:lnTo>
                  <a:lnTo>
                    <a:pt x="12229" y="272957"/>
                  </a:lnTo>
                  <a:lnTo>
                    <a:pt x="18588" y="275403"/>
                  </a:lnTo>
                  <a:lnTo>
                    <a:pt x="109574" y="306710"/>
                  </a:lnTo>
                  <a:lnTo>
                    <a:pt x="159381" y="306710"/>
                  </a:lnTo>
                  <a:lnTo>
                    <a:pt x="122782" y="327744"/>
                  </a:lnTo>
                  <a:lnTo>
                    <a:pt x="119507" y="344376"/>
                  </a:lnTo>
                  <a:lnTo>
                    <a:pt x="93920" y="344376"/>
                  </a:lnTo>
                  <a:lnTo>
                    <a:pt x="22012" y="385956"/>
                  </a:lnTo>
                  <a:close/>
                </a:path>
                <a:path extrusionOk="0" h="504825" w="457200">
                  <a:moveTo>
                    <a:pt x="423612" y="307688"/>
                  </a:moveTo>
                  <a:lnTo>
                    <a:pt x="347800" y="307688"/>
                  </a:lnTo>
                  <a:lnTo>
                    <a:pt x="438786" y="276381"/>
                  </a:lnTo>
                  <a:lnTo>
                    <a:pt x="445146" y="273936"/>
                  </a:lnTo>
                  <a:lnTo>
                    <a:pt x="451994" y="277849"/>
                  </a:lnTo>
                  <a:lnTo>
                    <a:pt x="456886" y="290567"/>
                  </a:lnTo>
                  <a:lnTo>
                    <a:pt x="452972" y="297416"/>
                  </a:lnTo>
                  <a:lnTo>
                    <a:pt x="446613" y="299862"/>
                  </a:lnTo>
                  <a:lnTo>
                    <a:pt x="423612" y="307688"/>
                  </a:lnTo>
                  <a:close/>
                </a:path>
                <a:path extrusionOk="0" h="504825" w="457200">
                  <a:moveTo>
                    <a:pt x="155067" y="468137"/>
                  </a:moveTo>
                  <a:lnTo>
                    <a:pt x="147240" y="467647"/>
                  </a:lnTo>
                  <a:lnTo>
                    <a:pt x="142838" y="462267"/>
                  </a:lnTo>
                  <a:lnTo>
                    <a:pt x="137946" y="456886"/>
                  </a:lnTo>
                  <a:lnTo>
                    <a:pt x="138435" y="449059"/>
                  </a:lnTo>
                  <a:lnTo>
                    <a:pt x="143816" y="444656"/>
                  </a:lnTo>
                  <a:lnTo>
                    <a:pt x="216213" y="381553"/>
                  </a:lnTo>
                  <a:lnTo>
                    <a:pt x="216213" y="331658"/>
                  </a:lnTo>
                  <a:lnTo>
                    <a:pt x="203686" y="328761"/>
                  </a:lnTo>
                  <a:lnTo>
                    <a:pt x="191938" y="323892"/>
                  </a:lnTo>
                  <a:lnTo>
                    <a:pt x="181199" y="317281"/>
                  </a:lnTo>
                  <a:lnTo>
                    <a:pt x="171699" y="309156"/>
                  </a:lnTo>
                  <a:lnTo>
                    <a:pt x="167785" y="305243"/>
                  </a:lnTo>
                  <a:lnTo>
                    <a:pt x="165829" y="302797"/>
                  </a:lnTo>
                  <a:lnTo>
                    <a:pt x="204955" y="302797"/>
                  </a:lnTo>
                  <a:lnTo>
                    <a:pt x="206797" y="303775"/>
                  </a:lnTo>
                  <a:lnTo>
                    <a:pt x="217299" y="307031"/>
                  </a:lnTo>
                  <a:lnTo>
                    <a:pt x="228443" y="308178"/>
                  </a:lnTo>
                  <a:lnTo>
                    <a:pt x="287632" y="308178"/>
                  </a:lnTo>
                  <a:lnTo>
                    <a:pt x="285676" y="310134"/>
                  </a:lnTo>
                  <a:lnTo>
                    <a:pt x="276175" y="318190"/>
                  </a:lnTo>
                  <a:lnTo>
                    <a:pt x="265436" y="324687"/>
                  </a:lnTo>
                  <a:lnTo>
                    <a:pt x="253688" y="329533"/>
                  </a:lnTo>
                  <a:lnTo>
                    <a:pt x="241161" y="332636"/>
                  </a:lnTo>
                  <a:lnTo>
                    <a:pt x="241161" y="382532"/>
                  </a:lnTo>
                  <a:lnTo>
                    <a:pt x="277604" y="414328"/>
                  </a:lnTo>
                  <a:lnTo>
                    <a:pt x="216213" y="414328"/>
                  </a:lnTo>
                  <a:lnTo>
                    <a:pt x="160448" y="463245"/>
                  </a:lnTo>
                  <a:lnTo>
                    <a:pt x="155067" y="468137"/>
                  </a:lnTo>
                  <a:close/>
                </a:path>
                <a:path extrusionOk="0" h="504825" w="457200">
                  <a:moveTo>
                    <a:pt x="361008" y="434384"/>
                  </a:moveTo>
                  <a:lnTo>
                    <a:pt x="354649" y="429981"/>
                  </a:lnTo>
                  <a:lnTo>
                    <a:pt x="353181" y="423133"/>
                  </a:lnTo>
                  <a:lnTo>
                    <a:pt x="334593" y="328723"/>
                  </a:lnTo>
                  <a:lnTo>
                    <a:pt x="292035" y="304264"/>
                  </a:lnTo>
                  <a:lnTo>
                    <a:pt x="292035" y="303775"/>
                  </a:lnTo>
                  <a:lnTo>
                    <a:pt x="340991" y="303775"/>
                  </a:lnTo>
                  <a:lnTo>
                    <a:pt x="347800" y="307688"/>
                  </a:lnTo>
                  <a:lnTo>
                    <a:pt x="423612" y="307688"/>
                  </a:lnTo>
                  <a:lnTo>
                    <a:pt x="376172" y="323831"/>
                  </a:lnTo>
                  <a:lnTo>
                    <a:pt x="413425" y="345355"/>
                  </a:lnTo>
                  <a:lnTo>
                    <a:pt x="363454" y="345355"/>
                  </a:lnTo>
                  <a:lnTo>
                    <a:pt x="377640" y="418241"/>
                  </a:lnTo>
                  <a:lnTo>
                    <a:pt x="379107" y="425090"/>
                  </a:lnTo>
                  <a:lnTo>
                    <a:pt x="374705" y="431449"/>
                  </a:lnTo>
                  <a:lnTo>
                    <a:pt x="361008" y="434384"/>
                  </a:lnTo>
                  <a:close/>
                </a:path>
                <a:path extrusionOk="0" h="504825" w="457200">
                  <a:moveTo>
                    <a:pt x="96366" y="433406"/>
                  </a:moveTo>
                  <a:lnTo>
                    <a:pt x="82669" y="430470"/>
                  </a:lnTo>
                  <a:lnTo>
                    <a:pt x="78267" y="424111"/>
                  </a:lnTo>
                  <a:lnTo>
                    <a:pt x="79734" y="417263"/>
                  </a:lnTo>
                  <a:lnTo>
                    <a:pt x="93920" y="344376"/>
                  </a:lnTo>
                  <a:lnTo>
                    <a:pt x="119507" y="344376"/>
                  </a:lnTo>
                  <a:lnTo>
                    <a:pt x="104193" y="422155"/>
                  </a:lnTo>
                  <a:lnTo>
                    <a:pt x="102726" y="429003"/>
                  </a:lnTo>
                  <a:lnTo>
                    <a:pt x="96366" y="433406"/>
                  </a:lnTo>
                  <a:close/>
                </a:path>
                <a:path extrusionOk="0" h="504825" w="457200">
                  <a:moveTo>
                    <a:pt x="435362" y="386934"/>
                  </a:moveTo>
                  <a:lnTo>
                    <a:pt x="363454" y="345355"/>
                  </a:lnTo>
                  <a:lnTo>
                    <a:pt x="413425" y="345355"/>
                  </a:lnTo>
                  <a:lnTo>
                    <a:pt x="448081" y="365411"/>
                  </a:lnTo>
                  <a:lnTo>
                    <a:pt x="450037" y="373237"/>
                  </a:lnTo>
                  <a:lnTo>
                    <a:pt x="443189" y="384978"/>
                  </a:lnTo>
                  <a:lnTo>
                    <a:pt x="435362" y="386934"/>
                  </a:lnTo>
                  <a:close/>
                </a:path>
                <a:path extrusionOk="0" h="504825" w="457200">
                  <a:moveTo>
                    <a:pt x="235780" y="504825"/>
                  </a:moveTo>
                  <a:lnTo>
                    <a:pt x="221594" y="504825"/>
                  </a:lnTo>
                  <a:lnTo>
                    <a:pt x="216213" y="498954"/>
                  </a:lnTo>
                  <a:lnTo>
                    <a:pt x="216213" y="414328"/>
                  </a:lnTo>
                  <a:lnTo>
                    <a:pt x="277604" y="414328"/>
                  </a:lnTo>
                  <a:lnTo>
                    <a:pt x="279286" y="415795"/>
                  </a:lnTo>
                  <a:lnTo>
                    <a:pt x="241650" y="415795"/>
                  </a:lnTo>
                  <a:lnTo>
                    <a:pt x="241650" y="499444"/>
                  </a:lnTo>
                  <a:lnTo>
                    <a:pt x="235780" y="504825"/>
                  </a:lnTo>
                  <a:close/>
                </a:path>
                <a:path extrusionOk="0" h="504825" w="457200">
                  <a:moveTo>
                    <a:pt x="302797" y="469115"/>
                  </a:moveTo>
                  <a:lnTo>
                    <a:pt x="297416" y="464712"/>
                  </a:lnTo>
                  <a:lnTo>
                    <a:pt x="241650" y="415795"/>
                  </a:lnTo>
                  <a:lnTo>
                    <a:pt x="279286" y="415795"/>
                  </a:lnTo>
                  <a:lnTo>
                    <a:pt x="314048" y="446124"/>
                  </a:lnTo>
                  <a:lnTo>
                    <a:pt x="318939" y="450527"/>
                  </a:lnTo>
                  <a:lnTo>
                    <a:pt x="319428" y="458353"/>
                  </a:lnTo>
                  <a:lnTo>
                    <a:pt x="315026" y="463734"/>
                  </a:lnTo>
                  <a:lnTo>
                    <a:pt x="310623" y="468626"/>
                  </a:lnTo>
                  <a:lnTo>
                    <a:pt x="302797" y="469115"/>
                  </a:lnTo>
                  <a:close/>
                </a:path>
              </a:pathLst>
            </a:custGeom>
            <a:solidFill>
              <a:srgbClr val="000000">
                <a:alpha val="43530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C:\Users\Utente\Desktop\database-2389207_1280.png" id="175" name="Google Shape;175;g2d57f01f977_0_2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01426" y="1608776"/>
            <a:ext cx="1018670" cy="101867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g2d57f01f977_0_240"/>
          <p:cNvSpPr txBox="1"/>
          <p:nvPr/>
        </p:nvSpPr>
        <p:spPr>
          <a:xfrm>
            <a:off x="1705213" y="2461787"/>
            <a:ext cx="13215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Dati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Satellitari</a:t>
            </a:r>
            <a:endParaRPr b="0" i="0" sz="14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177" name="Google Shape;177;g2d57f01f977_0_240"/>
          <p:cNvGrpSpPr/>
          <p:nvPr/>
        </p:nvGrpSpPr>
        <p:grpSpPr>
          <a:xfrm>
            <a:off x="2089163" y="1838945"/>
            <a:ext cx="553725" cy="553725"/>
            <a:chOff x="762000" y="3948039"/>
            <a:chExt cx="738300" cy="738300"/>
          </a:xfrm>
        </p:grpSpPr>
        <p:sp>
          <p:nvSpPr>
            <p:cNvPr id="178" name="Google Shape;178;g2d57f01f977_0_240"/>
            <p:cNvSpPr/>
            <p:nvPr/>
          </p:nvSpPr>
          <p:spPr>
            <a:xfrm>
              <a:off x="762000" y="3948039"/>
              <a:ext cx="738300" cy="738300"/>
            </a:xfrm>
            <a:prstGeom prst="ellipse">
              <a:avLst/>
            </a:prstGeom>
            <a:solidFill>
              <a:srgbClr val="FBD4B4"/>
            </a:solidFill>
            <a:ln cap="flat" cmpd="sng" w="25400">
              <a:solidFill>
                <a:srgbClr val="FBD4B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C:\Users\Utente\Desktop\PinClipart.com_satellite-clipart-black-and_1406725.png" id="179" name="Google Shape;179;g2d57f01f977_0_24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27432" y="4024043"/>
              <a:ext cx="509857" cy="5098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0" name="Google Shape;180;g2d57f01f977_0_240"/>
          <p:cNvSpPr txBox="1"/>
          <p:nvPr/>
        </p:nvSpPr>
        <p:spPr>
          <a:xfrm>
            <a:off x="4150449" y="2491730"/>
            <a:ext cx="1720500" cy="6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Gestione e Elaborazione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Output</a:t>
            </a:r>
            <a:endParaRPr b="0" i="0" sz="14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81" name="Google Shape;181;g2d57f01f977_0_2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3906" y="459024"/>
            <a:ext cx="2775861" cy="53733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g2d57f01f977_0_240"/>
          <p:cNvCxnSpPr/>
          <p:nvPr/>
        </p:nvCxnSpPr>
        <p:spPr>
          <a:xfrm>
            <a:off x="5982380" y="306160"/>
            <a:ext cx="0" cy="4525200"/>
          </a:xfrm>
          <a:prstGeom prst="straightConnector1">
            <a:avLst/>
          </a:prstGeom>
          <a:noFill/>
          <a:ln cap="flat" cmpd="sng" w="28575">
            <a:solidFill>
              <a:srgbClr val="1E4E7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83" name="Google Shape;183;g2d57f01f977_0_240"/>
          <p:cNvSpPr txBox="1"/>
          <p:nvPr/>
        </p:nvSpPr>
        <p:spPr>
          <a:xfrm>
            <a:off x="6305729" y="773999"/>
            <a:ext cx="2565600" cy="41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1F3864"/>
                </a:solidFill>
                <a:latin typeface="Tahoma"/>
                <a:ea typeface="Tahoma"/>
                <a:cs typeface="Tahoma"/>
                <a:sym typeface="Tahoma"/>
              </a:rPr>
              <a:t>I nostri numeri</a:t>
            </a:r>
            <a:endParaRPr sz="1100"/>
          </a:p>
          <a:p>
            <a:pPr indent="-1270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</a:pPr>
            <a:r>
              <a:t/>
            </a:r>
            <a:endParaRPr b="0" i="0" sz="1400" u="none" cap="none" strike="noStrike">
              <a:solidFill>
                <a:srgbClr val="1F3864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400"/>
              <a:buFont typeface="Courier New"/>
              <a:buChar char="o"/>
            </a:pPr>
            <a:r>
              <a:rPr b="0" i="0" lang="en-GB" sz="1400" u="none" cap="none" strike="noStrike">
                <a:solidFill>
                  <a:srgbClr val="1F3864"/>
                </a:solidFill>
                <a:latin typeface="Tahoma"/>
                <a:ea typeface="Tahoma"/>
                <a:cs typeface="Tahoma"/>
                <a:sym typeface="Tahoma"/>
              </a:rPr>
              <a:t>Oltre 700 clienti, di cui l’80% aziende vitivinicole</a:t>
            </a:r>
            <a:endParaRPr sz="1100"/>
          </a:p>
          <a:p>
            <a:pPr indent="-1270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</a:pPr>
            <a:r>
              <a:t/>
            </a:r>
            <a:endParaRPr b="0" i="0" sz="1400" u="none" cap="none" strike="noStrike">
              <a:solidFill>
                <a:srgbClr val="1F3864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400"/>
              <a:buFont typeface="Courier New"/>
              <a:buChar char="o"/>
            </a:pPr>
            <a:r>
              <a:rPr b="0" i="0" lang="en-GB" sz="1400" u="none" cap="none" strike="noStrike">
                <a:solidFill>
                  <a:srgbClr val="1F3864"/>
                </a:solidFill>
                <a:latin typeface="Tahoma"/>
                <a:ea typeface="Tahoma"/>
                <a:cs typeface="Tahoma"/>
                <a:sym typeface="Tahoma"/>
              </a:rPr>
              <a:t>Opere realizzate per un valore di 100 milioni di euro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1F3864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400"/>
              <a:buFont typeface="Courier New"/>
              <a:buChar char="o"/>
            </a:pPr>
            <a:r>
              <a:rPr b="0" i="0" lang="en-GB" sz="1400" u="none" cap="none" strike="noStrike">
                <a:solidFill>
                  <a:srgbClr val="1F3864"/>
                </a:solidFill>
                <a:latin typeface="Tahoma"/>
                <a:ea typeface="Tahoma"/>
                <a:cs typeface="Tahoma"/>
                <a:sym typeface="Tahoma"/>
              </a:rPr>
              <a:t>Ricerca e Sviluppo               14 progetti per un totale di euro 1,5 milioni di investimenti nel settore del digital farming</a:t>
            </a:r>
            <a:endParaRPr b="0" i="0" sz="1400" u="none" cap="none" strike="noStrike">
              <a:solidFill>
                <a:srgbClr val="1F3864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1F3864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400"/>
              <a:buFont typeface="Courier New"/>
              <a:buChar char="o"/>
            </a:pPr>
            <a:r>
              <a:rPr b="0" i="0" lang="en-GB" sz="1400" u="none" cap="none" strike="noStrike">
                <a:solidFill>
                  <a:srgbClr val="1F3864"/>
                </a:solidFill>
                <a:latin typeface="Tahoma"/>
                <a:ea typeface="Tahoma"/>
                <a:cs typeface="Tahoma"/>
                <a:sym typeface="Tahoma"/>
              </a:rPr>
              <a:t>400 mila ore lavorate da tecnici senior</a:t>
            </a:r>
            <a:endParaRPr sz="1100"/>
          </a:p>
          <a:p>
            <a:pPr indent="-127000" lvl="0" marL="215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None/>
            </a:pPr>
            <a:r>
              <a:t/>
            </a:r>
            <a:endParaRPr b="0" i="0" sz="1400" u="none" cap="none" strike="noStrike">
              <a:solidFill>
                <a:srgbClr val="1F3864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215900" lvl="0" marL="215900" marR="0" rtl="0" algn="l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400"/>
              <a:buFont typeface="Courier New"/>
              <a:buChar char="o"/>
            </a:pPr>
            <a:r>
              <a:rPr b="0" i="0" lang="en-GB" sz="1400" u="none" cap="none" strike="noStrike">
                <a:solidFill>
                  <a:srgbClr val="1F3864"/>
                </a:solidFill>
                <a:latin typeface="Tahoma"/>
                <a:ea typeface="Tahoma"/>
                <a:cs typeface="Tahoma"/>
                <a:sym typeface="Tahoma"/>
              </a:rPr>
              <a:t>Esperti in 12 discipline scientifiche</a:t>
            </a:r>
            <a:endParaRPr b="0" i="0" sz="1400" u="none" cap="none" strike="noStrike">
              <a:solidFill>
                <a:srgbClr val="1F3864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184" name="Google Shape;184;g2d57f01f977_0_240"/>
          <p:cNvGrpSpPr/>
          <p:nvPr/>
        </p:nvGrpSpPr>
        <p:grpSpPr>
          <a:xfrm>
            <a:off x="721969" y="3470036"/>
            <a:ext cx="4798125" cy="940725"/>
            <a:chOff x="962625" y="4626715"/>
            <a:chExt cx="6397500" cy="1254300"/>
          </a:xfrm>
        </p:grpSpPr>
        <p:sp>
          <p:nvSpPr>
            <p:cNvPr id="185" name="Google Shape;185;g2d57f01f977_0_240"/>
            <p:cNvSpPr/>
            <p:nvPr/>
          </p:nvSpPr>
          <p:spPr>
            <a:xfrm flipH="1">
              <a:off x="962625" y="4626715"/>
              <a:ext cx="6397500" cy="1254300"/>
            </a:xfrm>
            <a:prstGeom prst="halfFrame">
              <a:avLst>
                <a:gd fmla="val 33333" name="adj1"/>
                <a:gd fmla="val 33333" name="adj2"/>
              </a:avLst>
            </a:prstGeom>
            <a:gradFill>
              <a:gsLst>
                <a:gs pos="0">
                  <a:srgbClr val="009999"/>
                </a:gs>
                <a:gs pos="100000">
                  <a:srgbClr val="66FF99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g2d57f01f977_0_240"/>
            <p:cNvSpPr txBox="1"/>
            <p:nvPr/>
          </p:nvSpPr>
          <p:spPr>
            <a:xfrm>
              <a:off x="2175309" y="5144097"/>
              <a:ext cx="4860900" cy="62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905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GB" sz="3000" u="none" cap="none" strike="noStrike">
                  <a:solidFill>
                    <a:srgbClr val="993366"/>
                  </a:solidFill>
                  <a:latin typeface="Candara"/>
                  <a:ea typeface="Candara"/>
                  <a:cs typeface="Candara"/>
                  <a:sym typeface="Candara"/>
                </a:rPr>
                <a:t>BRUNELLO FORMA</a:t>
              </a:r>
              <a:endParaRPr b="1" i="0" sz="3000" u="none" cap="none" strike="noStrike">
                <a:solidFill>
                  <a:srgbClr val="993366"/>
                </a:solidFill>
                <a:latin typeface="Candara"/>
                <a:ea typeface="Candara"/>
                <a:cs typeface="Candara"/>
                <a:sym typeface="Candara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g2d57f01f977_0_2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4152" y="591874"/>
            <a:ext cx="6740181" cy="4547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g2d57f01f977_0_2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4152" y="591874"/>
            <a:ext cx="6740181" cy="4547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2d57f01f977_0_2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54152" y="591874"/>
            <a:ext cx="6740181" cy="4547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g2d57f01f977_0_26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54152" y="591874"/>
            <a:ext cx="6740181" cy="4547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g2d57f01f977_0_26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54152" y="591874"/>
            <a:ext cx="6740181" cy="4547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g2d57f01f977_0_26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54152" y="591874"/>
            <a:ext cx="6740181" cy="4547637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g2d57f01f977_0_264"/>
          <p:cNvSpPr txBox="1"/>
          <p:nvPr/>
        </p:nvSpPr>
        <p:spPr>
          <a:xfrm>
            <a:off x="812290" y="443036"/>
            <a:ext cx="21819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IL TERRITORIO</a:t>
            </a:r>
            <a:endParaRPr sz="1100"/>
          </a:p>
        </p:txBody>
      </p:sp>
      <p:pic>
        <p:nvPicPr>
          <p:cNvPr id="198" name="Google Shape;198;g2d57f01f977_0_26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91400" y="184875"/>
            <a:ext cx="1510477" cy="75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g2d57f01f977_0_26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06552" y="744274"/>
            <a:ext cx="6740181" cy="4547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g2d57f01f977_0_2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0402" y="1167575"/>
            <a:ext cx="7283196" cy="366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g2d57f01f977_0_2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0402" y="1167574"/>
            <a:ext cx="7283197" cy="3755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g2d57f01f977_0_2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1223" y="1010125"/>
            <a:ext cx="7927382" cy="382305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g2d57f01f977_0_274"/>
          <p:cNvSpPr txBox="1"/>
          <p:nvPr/>
        </p:nvSpPr>
        <p:spPr>
          <a:xfrm>
            <a:off x="812290" y="443036"/>
            <a:ext cx="21819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L’ETEROGENEITA’</a:t>
            </a:r>
            <a:endParaRPr sz="1100"/>
          </a:p>
        </p:txBody>
      </p:sp>
      <p:pic>
        <p:nvPicPr>
          <p:cNvPr id="208" name="Google Shape;208;g2d57f01f977_0_2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91400" y="184875"/>
            <a:ext cx="1510477" cy="75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g2d57f01f977_0_2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7440" y="969406"/>
            <a:ext cx="4647522" cy="4035751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g2d57f01f977_0_281"/>
          <p:cNvSpPr txBox="1"/>
          <p:nvPr/>
        </p:nvSpPr>
        <p:spPr>
          <a:xfrm>
            <a:off x="5622131" y="1783327"/>
            <a:ext cx="3046200" cy="23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Stazioni Meteo </a:t>
            </a:r>
            <a:r>
              <a:rPr b="1" i="0" lang="en-GB" sz="1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SIR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Servizio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Idrologico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Regionale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Serie Storica 1996-2024</a:t>
            </a:r>
            <a:endParaRPr sz="1100"/>
          </a:p>
        </p:txBody>
      </p:sp>
      <p:grpSp>
        <p:nvGrpSpPr>
          <p:cNvPr id="215" name="Google Shape;215;g2d57f01f977_0_281"/>
          <p:cNvGrpSpPr/>
          <p:nvPr/>
        </p:nvGrpSpPr>
        <p:grpSpPr>
          <a:xfrm>
            <a:off x="2307431" y="1590446"/>
            <a:ext cx="607275" cy="607275"/>
            <a:chOff x="2933700" y="2019304"/>
            <a:chExt cx="809700" cy="809700"/>
          </a:xfrm>
        </p:grpSpPr>
        <p:sp>
          <p:nvSpPr>
            <p:cNvPr id="216" name="Google Shape;216;g2d57f01f977_0_281"/>
            <p:cNvSpPr/>
            <p:nvPr/>
          </p:nvSpPr>
          <p:spPr>
            <a:xfrm>
              <a:off x="3228975" y="2314575"/>
              <a:ext cx="219000" cy="219000"/>
            </a:xfrm>
            <a:prstGeom prst="ellipse">
              <a:avLst/>
            </a:prstGeom>
            <a:solidFill>
              <a:srgbClr val="FFFF00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g2d57f01f977_0_281"/>
            <p:cNvSpPr/>
            <p:nvPr/>
          </p:nvSpPr>
          <p:spPr>
            <a:xfrm>
              <a:off x="2933700" y="2019304"/>
              <a:ext cx="809700" cy="809700"/>
            </a:xfrm>
            <a:prstGeom prst="ellipse">
              <a:avLst/>
            </a:prstGeom>
            <a:noFill/>
            <a:ln cap="flat" cmpd="sng" w="28575">
              <a:solidFill>
                <a:srgbClr val="FFFF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8" name="Google Shape;218;g2d57f01f977_0_281"/>
          <p:cNvGrpSpPr/>
          <p:nvPr/>
        </p:nvGrpSpPr>
        <p:grpSpPr>
          <a:xfrm>
            <a:off x="3091202" y="2247671"/>
            <a:ext cx="607275" cy="607275"/>
            <a:chOff x="2933700" y="2019304"/>
            <a:chExt cx="809700" cy="809700"/>
          </a:xfrm>
        </p:grpSpPr>
        <p:sp>
          <p:nvSpPr>
            <p:cNvPr id="219" name="Google Shape;219;g2d57f01f977_0_281"/>
            <p:cNvSpPr/>
            <p:nvPr/>
          </p:nvSpPr>
          <p:spPr>
            <a:xfrm>
              <a:off x="3228975" y="2314575"/>
              <a:ext cx="219000" cy="219000"/>
            </a:xfrm>
            <a:prstGeom prst="ellipse">
              <a:avLst/>
            </a:prstGeom>
            <a:solidFill>
              <a:srgbClr val="FFFF00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g2d57f01f977_0_281"/>
            <p:cNvSpPr/>
            <p:nvPr/>
          </p:nvSpPr>
          <p:spPr>
            <a:xfrm>
              <a:off x="2933700" y="2019304"/>
              <a:ext cx="809700" cy="809700"/>
            </a:xfrm>
            <a:prstGeom prst="ellipse">
              <a:avLst/>
            </a:prstGeom>
            <a:noFill/>
            <a:ln cap="flat" cmpd="sng" w="28575">
              <a:solidFill>
                <a:srgbClr val="FFFF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1" name="Google Shape;221;g2d57f01f977_0_281"/>
          <p:cNvGrpSpPr/>
          <p:nvPr/>
        </p:nvGrpSpPr>
        <p:grpSpPr>
          <a:xfrm>
            <a:off x="3273632" y="2334843"/>
            <a:ext cx="607275" cy="607275"/>
            <a:chOff x="2933700" y="2019304"/>
            <a:chExt cx="809700" cy="809700"/>
          </a:xfrm>
        </p:grpSpPr>
        <p:sp>
          <p:nvSpPr>
            <p:cNvPr id="222" name="Google Shape;222;g2d57f01f977_0_281"/>
            <p:cNvSpPr/>
            <p:nvPr/>
          </p:nvSpPr>
          <p:spPr>
            <a:xfrm>
              <a:off x="3228975" y="2314575"/>
              <a:ext cx="219000" cy="219000"/>
            </a:xfrm>
            <a:prstGeom prst="ellipse">
              <a:avLst/>
            </a:prstGeom>
            <a:solidFill>
              <a:srgbClr val="FFFF00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g2d57f01f977_0_281"/>
            <p:cNvSpPr/>
            <p:nvPr/>
          </p:nvSpPr>
          <p:spPr>
            <a:xfrm>
              <a:off x="2933700" y="2019304"/>
              <a:ext cx="809700" cy="809700"/>
            </a:xfrm>
            <a:prstGeom prst="ellipse">
              <a:avLst/>
            </a:prstGeom>
            <a:noFill/>
            <a:ln cap="flat" cmpd="sng" w="28575">
              <a:solidFill>
                <a:srgbClr val="FFFF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g2d57f01f977_0_281"/>
          <p:cNvGrpSpPr/>
          <p:nvPr/>
        </p:nvGrpSpPr>
        <p:grpSpPr>
          <a:xfrm>
            <a:off x="2307431" y="1286839"/>
            <a:ext cx="607275" cy="607275"/>
            <a:chOff x="2933700" y="2019304"/>
            <a:chExt cx="809700" cy="809700"/>
          </a:xfrm>
        </p:grpSpPr>
        <p:sp>
          <p:nvSpPr>
            <p:cNvPr id="225" name="Google Shape;225;g2d57f01f977_0_281"/>
            <p:cNvSpPr/>
            <p:nvPr/>
          </p:nvSpPr>
          <p:spPr>
            <a:xfrm>
              <a:off x="3228975" y="2314575"/>
              <a:ext cx="219000" cy="219000"/>
            </a:xfrm>
            <a:prstGeom prst="ellipse">
              <a:avLst/>
            </a:prstGeom>
            <a:solidFill>
              <a:srgbClr val="FFFF00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g2d57f01f977_0_281"/>
            <p:cNvSpPr/>
            <p:nvPr/>
          </p:nvSpPr>
          <p:spPr>
            <a:xfrm>
              <a:off x="2933700" y="2019304"/>
              <a:ext cx="809700" cy="809700"/>
            </a:xfrm>
            <a:prstGeom prst="ellipse">
              <a:avLst/>
            </a:prstGeom>
            <a:noFill/>
            <a:ln cap="flat" cmpd="sng" w="28575">
              <a:solidFill>
                <a:srgbClr val="FFFF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7" name="Google Shape;227;g2d57f01f977_0_281"/>
          <p:cNvGrpSpPr/>
          <p:nvPr/>
        </p:nvGrpSpPr>
        <p:grpSpPr>
          <a:xfrm>
            <a:off x="3121819" y="1616903"/>
            <a:ext cx="607275" cy="607275"/>
            <a:chOff x="2933700" y="2019304"/>
            <a:chExt cx="809700" cy="809700"/>
          </a:xfrm>
        </p:grpSpPr>
        <p:sp>
          <p:nvSpPr>
            <p:cNvPr id="228" name="Google Shape;228;g2d57f01f977_0_281"/>
            <p:cNvSpPr/>
            <p:nvPr/>
          </p:nvSpPr>
          <p:spPr>
            <a:xfrm>
              <a:off x="3228975" y="2314575"/>
              <a:ext cx="219000" cy="219000"/>
            </a:xfrm>
            <a:prstGeom prst="ellipse">
              <a:avLst/>
            </a:prstGeom>
            <a:solidFill>
              <a:srgbClr val="FFFF00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g2d57f01f977_0_281"/>
            <p:cNvSpPr/>
            <p:nvPr/>
          </p:nvSpPr>
          <p:spPr>
            <a:xfrm>
              <a:off x="2933700" y="2019304"/>
              <a:ext cx="809700" cy="809700"/>
            </a:xfrm>
            <a:prstGeom prst="ellipse">
              <a:avLst/>
            </a:prstGeom>
            <a:noFill/>
            <a:ln cap="flat" cmpd="sng" w="28575">
              <a:solidFill>
                <a:srgbClr val="FFFF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0" name="Google Shape;230;g2d57f01f977_0_281"/>
          <p:cNvGrpSpPr/>
          <p:nvPr/>
        </p:nvGrpSpPr>
        <p:grpSpPr>
          <a:xfrm>
            <a:off x="4386262" y="1065385"/>
            <a:ext cx="607275" cy="607275"/>
            <a:chOff x="2933700" y="2019304"/>
            <a:chExt cx="809700" cy="809700"/>
          </a:xfrm>
        </p:grpSpPr>
        <p:sp>
          <p:nvSpPr>
            <p:cNvPr id="231" name="Google Shape;231;g2d57f01f977_0_281"/>
            <p:cNvSpPr/>
            <p:nvPr/>
          </p:nvSpPr>
          <p:spPr>
            <a:xfrm>
              <a:off x="3228975" y="2314575"/>
              <a:ext cx="219000" cy="219000"/>
            </a:xfrm>
            <a:prstGeom prst="ellipse">
              <a:avLst/>
            </a:prstGeom>
            <a:solidFill>
              <a:srgbClr val="FFFF00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g2d57f01f977_0_281"/>
            <p:cNvSpPr/>
            <p:nvPr/>
          </p:nvSpPr>
          <p:spPr>
            <a:xfrm>
              <a:off x="2933700" y="2019304"/>
              <a:ext cx="809700" cy="809700"/>
            </a:xfrm>
            <a:prstGeom prst="ellipse">
              <a:avLst/>
            </a:prstGeom>
            <a:noFill/>
            <a:ln cap="flat" cmpd="sng" w="28575">
              <a:solidFill>
                <a:srgbClr val="FFFF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3" name="Google Shape;233;g2d57f01f977_0_281"/>
          <p:cNvGrpSpPr/>
          <p:nvPr/>
        </p:nvGrpSpPr>
        <p:grpSpPr>
          <a:xfrm>
            <a:off x="3450431" y="1699056"/>
            <a:ext cx="607275" cy="607275"/>
            <a:chOff x="2933700" y="2019304"/>
            <a:chExt cx="809700" cy="809700"/>
          </a:xfrm>
        </p:grpSpPr>
        <p:sp>
          <p:nvSpPr>
            <p:cNvPr id="234" name="Google Shape;234;g2d57f01f977_0_281"/>
            <p:cNvSpPr/>
            <p:nvPr/>
          </p:nvSpPr>
          <p:spPr>
            <a:xfrm>
              <a:off x="3228975" y="2314575"/>
              <a:ext cx="219000" cy="219000"/>
            </a:xfrm>
            <a:prstGeom prst="ellipse">
              <a:avLst/>
            </a:prstGeom>
            <a:solidFill>
              <a:srgbClr val="FFFF00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g2d57f01f977_0_281"/>
            <p:cNvSpPr/>
            <p:nvPr/>
          </p:nvSpPr>
          <p:spPr>
            <a:xfrm>
              <a:off x="2933700" y="2019304"/>
              <a:ext cx="809700" cy="809700"/>
            </a:xfrm>
            <a:prstGeom prst="ellipse">
              <a:avLst/>
            </a:prstGeom>
            <a:noFill/>
            <a:ln cap="flat" cmpd="sng" w="28575">
              <a:solidFill>
                <a:srgbClr val="FFFF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6" name="Google Shape;236;g2d57f01f977_0_281"/>
          <p:cNvGrpSpPr/>
          <p:nvPr/>
        </p:nvGrpSpPr>
        <p:grpSpPr>
          <a:xfrm>
            <a:off x="2893218" y="2033749"/>
            <a:ext cx="607275" cy="607275"/>
            <a:chOff x="2933700" y="2019304"/>
            <a:chExt cx="809700" cy="809700"/>
          </a:xfrm>
        </p:grpSpPr>
        <p:sp>
          <p:nvSpPr>
            <p:cNvPr id="237" name="Google Shape;237;g2d57f01f977_0_281"/>
            <p:cNvSpPr/>
            <p:nvPr/>
          </p:nvSpPr>
          <p:spPr>
            <a:xfrm>
              <a:off x="3228975" y="2314575"/>
              <a:ext cx="219000" cy="219000"/>
            </a:xfrm>
            <a:prstGeom prst="ellipse">
              <a:avLst/>
            </a:prstGeom>
            <a:solidFill>
              <a:srgbClr val="FFFF00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g2d57f01f977_0_281"/>
            <p:cNvSpPr/>
            <p:nvPr/>
          </p:nvSpPr>
          <p:spPr>
            <a:xfrm>
              <a:off x="2933700" y="2019304"/>
              <a:ext cx="809700" cy="809700"/>
            </a:xfrm>
            <a:prstGeom prst="ellipse">
              <a:avLst/>
            </a:prstGeom>
            <a:noFill/>
            <a:ln cap="flat" cmpd="sng" w="28575">
              <a:solidFill>
                <a:srgbClr val="FFFF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9" name="Google Shape;239;g2d57f01f977_0_281"/>
          <p:cNvGrpSpPr/>
          <p:nvPr/>
        </p:nvGrpSpPr>
        <p:grpSpPr>
          <a:xfrm>
            <a:off x="3055748" y="2271226"/>
            <a:ext cx="607275" cy="607275"/>
            <a:chOff x="2933700" y="2019304"/>
            <a:chExt cx="809700" cy="809700"/>
          </a:xfrm>
        </p:grpSpPr>
        <p:sp>
          <p:nvSpPr>
            <p:cNvPr id="240" name="Google Shape;240;g2d57f01f977_0_281"/>
            <p:cNvSpPr/>
            <p:nvPr/>
          </p:nvSpPr>
          <p:spPr>
            <a:xfrm>
              <a:off x="3228975" y="2314575"/>
              <a:ext cx="219000" cy="219000"/>
            </a:xfrm>
            <a:prstGeom prst="ellipse">
              <a:avLst/>
            </a:prstGeom>
            <a:solidFill>
              <a:srgbClr val="FFFF00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g2d57f01f977_0_281"/>
            <p:cNvSpPr/>
            <p:nvPr/>
          </p:nvSpPr>
          <p:spPr>
            <a:xfrm>
              <a:off x="2933700" y="2019304"/>
              <a:ext cx="809700" cy="809700"/>
            </a:xfrm>
            <a:prstGeom prst="ellipse">
              <a:avLst/>
            </a:prstGeom>
            <a:noFill/>
            <a:ln cap="flat" cmpd="sng" w="28575">
              <a:solidFill>
                <a:srgbClr val="FFFF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2" name="Google Shape;242;g2d57f01f977_0_281"/>
          <p:cNvGrpSpPr/>
          <p:nvPr/>
        </p:nvGrpSpPr>
        <p:grpSpPr>
          <a:xfrm>
            <a:off x="3712973" y="2122320"/>
            <a:ext cx="607275" cy="607275"/>
            <a:chOff x="2933700" y="2019304"/>
            <a:chExt cx="809700" cy="809700"/>
          </a:xfrm>
        </p:grpSpPr>
        <p:sp>
          <p:nvSpPr>
            <p:cNvPr id="243" name="Google Shape;243;g2d57f01f977_0_281"/>
            <p:cNvSpPr/>
            <p:nvPr/>
          </p:nvSpPr>
          <p:spPr>
            <a:xfrm>
              <a:off x="3228975" y="2314575"/>
              <a:ext cx="219000" cy="219000"/>
            </a:xfrm>
            <a:prstGeom prst="ellipse">
              <a:avLst/>
            </a:prstGeom>
            <a:solidFill>
              <a:srgbClr val="FFFF00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g2d57f01f977_0_281"/>
            <p:cNvSpPr/>
            <p:nvPr/>
          </p:nvSpPr>
          <p:spPr>
            <a:xfrm>
              <a:off x="2933700" y="2019304"/>
              <a:ext cx="809700" cy="809700"/>
            </a:xfrm>
            <a:prstGeom prst="ellipse">
              <a:avLst/>
            </a:prstGeom>
            <a:noFill/>
            <a:ln cap="flat" cmpd="sng" w="28575">
              <a:solidFill>
                <a:srgbClr val="FFFF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5" name="Google Shape;245;g2d57f01f977_0_281"/>
          <p:cNvGrpSpPr/>
          <p:nvPr/>
        </p:nvGrpSpPr>
        <p:grpSpPr>
          <a:xfrm>
            <a:off x="3743968" y="2293768"/>
            <a:ext cx="607275" cy="607275"/>
            <a:chOff x="2933700" y="2019304"/>
            <a:chExt cx="809700" cy="809700"/>
          </a:xfrm>
        </p:grpSpPr>
        <p:sp>
          <p:nvSpPr>
            <p:cNvPr id="246" name="Google Shape;246;g2d57f01f977_0_281"/>
            <p:cNvSpPr/>
            <p:nvPr/>
          </p:nvSpPr>
          <p:spPr>
            <a:xfrm>
              <a:off x="3228975" y="2314575"/>
              <a:ext cx="219000" cy="219000"/>
            </a:xfrm>
            <a:prstGeom prst="ellipse">
              <a:avLst/>
            </a:prstGeom>
            <a:solidFill>
              <a:srgbClr val="FFFF00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g2d57f01f977_0_281"/>
            <p:cNvSpPr/>
            <p:nvPr/>
          </p:nvSpPr>
          <p:spPr>
            <a:xfrm>
              <a:off x="2933700" y="2019304"/>
              <a:ext cx="809700" cy="809700"/>
            </a:xfrm>
            <a:prstGeom prst="ellipse">
              <a:avLst/>
            </a:prstGeom>
            <a:noFill/>
            <a:ln cap="flat" cmpd="sng" w="28575">
              <a:solidFill>
                <a:srgbClr val="FFFF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g2d57f01f977_0_281"/>
          <p:cNvGrpSpPr/>
          <p:nvPr/>
        </p:nvGrpSpPr>
        <p:grpSpPr>
          <a:xfrm>
            <a:off x="4432188" y="2329824"/>
            <a:ext cx="607275" cy="607275"/>
            <a:chOff x="2933700" y="2019304"/>
            <a:chExt cx="809700" cy="809700"/>
          </a:xfrm>
        </p:grpSpPr>
        <p:sp>
          <p:nvSpPr>
            <p:cNvPr id="249" name="Google Shape;249;g2d57f01f977_0_281"/>
            <p:cNvSpPr/>
            <p:nvPr/>
          </p:nvSpPr>
          <p:spPr>
            <a:xfrm>
              <a:off x="3228975" y="2314575"/>
              <a:ext cx="219000" cy="219000"/>
            </a:xfrm>
            <a:prstGeom prst="ellipse">
              <a:avLst/>
            </a:prstGeom>
            <a:solidFill>
              <a:srgbClr val="FFFF00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g2d57f01f977_0_281"/>
            <p:cNvSpPr/>
            <p:nvPr/>
          </p:nvSpPr>
          <p:spPr>
            <a:xfrm>
              <a:off x="2933700" y="2019304"/>
              <a:ext cx="809700" cy="809700"/>
            </a:xfrm>
            <a:prstGeom prst="ellipse">
              <a:avLst/>
            </a:prstGeom>
            <a:noFill/>
            <a:ln cap="flat" cmpd="sng" w="28575">
              <a:solidFill>
                <a:srgbClr val="FFFF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1" name="Google Shape;251;g2d57f01f977_0_281"/>
          <p:cNvGrpSpPr/>
          <p:nvPr/>
        </p:nvGrpSpPr>
        <p:grpSpPr>
          <a:xfrm>
            <a:off x="1599065" y="2165518"/>
            <a:ext cx="607275" cy="607275"/>
            <a:chOff x="2933700" y="2019304"/>
            <a:chExt cx="809700" cy="809700"/>
          </a:xfrm>
        </p:grpSpPr>
        <p:sp>
          <p:nvSpPr>
            <p:cNvPr id="252" name="Google Shape;252;g2d57f01f977_0_281"/>
            <p:cNvSpPr/>
            <p:nvPr/>
          </p:nvSpPr>
          <p:spPr>
            <a:xfrm>
              <a:off x="3228975" y="2314575"/>
              <a:ext cx="219000" cy="219000"/>
            </a:xfrm>
            <a:prstGeom prst="ellipse">
              <a:avLst/>
            </a:prstGeom>
            <a:solidFill>
              <a:srgbClr val="FFFF00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g2d57f01f977_0_281"/>
            <p:cNvSpPr/>
            <p:nvPr/>
          </p:nvSpPr>
          <p:spPr>
            <a:xfrm>
              <a:off x="2933700" y="2019304"/>
              <a:ext cx="809700" cy="809700"/>
            </a:xfrm>
            <a:prstGeom prst="ellipse">
              <a:avLst/>
            </a:prstGeom>
            <a:noFill/>
            <a:ln cap="flat" cmpd="sng" w="28575">
              <a:solidFill>
                <a:srgbClr val="FFFF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4" name="Google Shape;254;g2d57f01f977_0_281"/>
          <p:cNvGrpSpPr/>
          <p:nvPr/>
        </p:nvGrpSpPr>
        <p:grpSpPr>
          <a:xfrm>
            <a:off x="2327406" y="2440481"/>
            <a:ext cx="607275" cy="607275"/>
            <a:chOff x="2933700" y="2019304"/>
            <a:chExt cx="809700" cy="809700"/>
          </a:xfrm>
        </p:grpSpPr>
        <p:sp>
          <p:nvSpPr>
            <p:cNvPr id="255" name="Google Shape;255;g2d57f01f977_0_281"/>
            <p:cNvSpPr/>
            <p:nvPr/>
          </p:nvSpPr>
          <p:spPr>
            <a:xfrm>
              <a:off x="3228975" y="2314575"/>
              <a:ext cx="219000" cy="219000"/>
            </a:xfrm>
            <a:prstGeom prst="ellipse">
              <a:avLst/>
            </a:prstGeom>
            <a:solidFill>
              <a:srgbClr val="FFFF00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g2d57f01f977_0_281"/>
            <p:cNvSpPr/>
            <p:nvPr/>
          </p:nvSpPr>
          <p:spPr>
            <a:xfrm>
              <a:off x="2933700" y="2019304"/>
              <a:ext cx="809700" cy="809700"/>
            </a:xfrm>
            <a:prstGeom prst="ellipse">
              <a:avLst/>
            </a:prstGeom>
            <a:noFill/>
            <a:ln cap="flat" cmpd="sng" w="28575">
              <a:solidFill>
                <a:srgbClr val="FFFF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g2d57f01f977_0_281"/>
          <p:cNvGrpSpPr/>
          <p:nvPr/>
        </p:nvGrpSpPr>
        <p:grpSpPr>
          <a:xfrm>
            <a:off x="2774912" y="2866477"/>
            <a:ext cx="607275" cy="607275"/>
            <a:chOff x="2933700" y="2019304"/>
            <a:chExt cx="809700" cy="809700"/>
          </a:xfrm>
        </p:grpSpPr>
        <p:sp>
          <p:nvSpPr>
            <p:cNvPr id="258" name="Google Shape;258;g2d57f01f977_0_281"/>
            <p:cNvSpPr/>
            <p:nvPr/>
          </p:nvSpPr>
          <p:spPr>
            <a:xfrm>
              <a:off x="3228975" y="2314575"/>
              <a:ext cx="219000" cy="219000"/>
            </a:xfrm>
            <a:prstGeom prst="ellipse">
              <a:avLst/>
            </a:prstGeom>
            <a:solidFill>
              <a:srgbClr val="FFFF00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g2d57f01f977_0_281"/>
            <p:cNvSpPr/>
            <p:nvPr/>
          </p:nvSpPr>
          <p:spPr>
            <a:xfrm>
              <a:off x="2933700" y="2019304"/>
              <a:ext cx="809700" cy="809700"/>
            </a:xfrm>
            <a:prstGeom prst="ellipse">
              <a:avLst/>
            </a:prstGeom>
            <a:noFill/>
            <a:ln cap="flat" cmpd="sng" w="28575">
              <a:solidFill>
                <a:srgbClr val="FFFF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0" name="Google Shape;260;g2d57f01f977_0_281"/>
          <p:cNvGrpSpPr/>
          <p:nvPr/>
        </p:nvGrpSpPr>
        <p:grpSpPr>
          <a:xfrm>
            <a:off x="2934626" y="3094632"/>
            <a:ext cx="607275" cy="607275"/>
            <a:chOff x="2933700" y="2019304"/>
            <a:chExt cx="809700" cy="809700"/>
          </a:xfrm>
        </p:grpSpPr>
        <p:sp>
          <p:nvSpPr>
            <p:cNvPr id="261" name="Google Shape;261;g2d57f01f977_0_281"/>
            <p:cNvSpPr/>
            <p:nvPr/>
          </p:nvSpPr>
          <p:spPr>
            <a:xfrm>
              <a:off x="3228975" y="2314575"/>
              <a:ext cx="219000" cy="219000"/>
            </a:xfrm>
            <a:prstGeom prst="ellipse">
              <a:avLst/>
            </a:prstGeom>
            <a:solidFill>
              <a:srgbClr val="FFFF00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g2d57f01f977_0_281"/>
            <p:cNvSpPr/>
            <p:nvPr/>
          </p:nvSpPr>
          <p:spPr>
            <a:xfrm>
              <a:off x="2933700" y="2019304"/>
              <a:ext cx="809700" cy="809700"/>
            </a:xfrm>
            <a:prstGeom prst="ellipse">
              <a:avLst/>
            </a:prstGeom>
            <a:noFill/>
            <a:ln cap="flat" cmpd="sng" w="28575">
              <a:solidFill>
                <a:srgbClr val="FFFF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3" name="Google Shape;263;g2d57f01f977_0_281"/>
          <p:cNvGrpSpPr/>
          <p:nvPr/>
        </p:nvGrpSpPr>
        <p:grpSpPr>
          <a:xfrm>
            <a:off x="3251946" y="2737064"/>
            <a:ext cx="607275" cy="607275"/>
            <a:chOff x="2933700" y="2019304"/>
            <a:chExt cx="809700" cy="809700"/>
          </a:xfrm>
        </p:grpSpPr>
        <p:sp>
          <p:nvSpPr>
            <p:cNvPr id="264" name="Google Shape;264;g2d57f01f977_0_281"/>
            <p:cNvSpPr/>
            <p:nvPr/>
          </p:nvSpPr>
          <p:spPr>
            <a:xfrm>
              <a:off x="3228975" y="2314575"/>
              <a:ext cx="219000" cy="219000"/>
            </a:xfrm>
            <a:prstGeom prst="ellipse">
              <a:avLst/>
            </a:prstGeom>
            <a:solidFill>
              <a:srgbClr val="FFFF00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g2d57f01f977_0_281"/>
            <p:cNvSpPr/>
            <p:nvPr/>
          </p:nvSpPr>
          <p:spPr>
            <a:xfrm>
              <a:off x="2933700" y="2019304"/>
              <a:ext cx="809700" cy="809700"/>
            </a:xfrm>
            <a:prstGeom prst="ellipse">
              <a:avLst/>
            </a:prstGeom>
            <a:noFill/>
            <a:ln cap="flat" cmpd="sng" w="28575">
              <a:solidFill>
                <a:srgbClr val="FFFF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6" name="Google Shape;266;g2d57f01f977_0_281"/>
          <p:cNvGrpSpPr/>
          <p:nvPr/>
        </p:nvGrpSpPr>
        <p:grpSpPr>
          <a:xfrm>
            <a:off x="3658243" y="2815603"/>
            <a:ext cx="607275" cy="607275"/>
            <a:chOff x="2933700" y="2019304"/>
            <a:chExt cx="809700" cy="809700"/>
          </a:xfrm>
        </p:grpSpPr>
        <p:sp>
          <p:nvSpPr>
            <p:cNvPr id="267" name="Google Shape;267;g2d57f01f977_0_281"/>
            <p:cNvSpPr/>
            <p:nvPr/>
          </p:nvSpPr>
          <p:spPr>
            <a:xfrm>
              <a:off x="3228975" y="2314575"/>
              <a:ext cx="219000" cy="219000"/>
            </a:xfrm>
            <a:prstGeom prst="ellipse">
              <a:avLst/>
            </a:prstGeom>
            <a:solidFill>
              <a:srgbClr val="FFFF00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g2d57f01f977_0_281"/>
            <p:cNvSpPr/>
            <p:nvPr/>
          </p:nvSpPr>
          <p:spPr>
            <a:xfrm>
              <a:off x="2933700" y="2019304"/>
              <a:ext cx="809700" cy="809700"/>
            </a:xfrm>
            <a:prstGeom prst="ellipse">
              <a:avLst/>
            </a:prstGeom>
            <a:noFill/>
            <a:ln cap="flat" cmpd="sng" w="28575">
              <a:solidFill>
                <a:srgbClr val="FFFF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9" name="Google Shape;269;g2d57f01f977_0_281"/>
          <p:cNvGrpSpPr/>
          <p:nvPr/>
        </p:nvGrpSpPr>
        <p:grpSpPr>
          <a:xfrm>
            <a:off x="3879699" y="3246880"/>
            <a:ext cx="607275" cy="607275"/>
            <a:chOff x="2933700" y="2019304"/>
            <a:chExt cx="809700" cy="809700"/>
          </a:xfrm>
        </p:grpSpPr>
        <p:sp>
          <p:nvSpPr>
            <p:cNvPr id="270" name="Google Shape;270;g2d57f01f977_0_281"/>
            <p:cNvSpPr/>
            <p:nvPr/>
          </p:nvSpPr>
          <p:spPr>
            <a:xfrm>
              <a:off x="3228975" y="2314575"/>
              <a:ext cx="219000" cy="219000"/>
            </a:xfrm>
            <a:prstGeom prst="ellipse">
              <a:avLst/>
            </a:prstGeom>
            <a:solidFill>
              <a:srgbClr val="FFFF00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g2d57f01f977_0_281"/>
            <p:cNvSpPr/>
            <p:nvPr/>
          </p:nvSpPr>
          <p:spPr>
            <a:xfrm>
              <a:off x="2933700" y="2019304"/>
              <a:ext cx="809700" cy="809700"/>
            </a:xfrm>
            <a:prstGeom prst="ellipse">
              <a:avLst/>
            </a:prstGeom>
            <a:noFill/>
            <a:ln cap="flat" cmpd="sng" w="28575">
              <a:solidFill>
                <a:srgbClr val="FFFF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2" name="Google Shape;272;g2d57f01f977_0_281"/>
          <p:cNvGrpSpPr/>
          <p:nvPr/>
        </p:nvGrpSpPr>
        <p:grpSpPr>
          <a:xfrm>
            <a:off x="4128578" y="3252236"/>
            <a:ext cx="607275" cy="607275"/>
            <a:chOff x="2933700" y="2019304"/>
            <a:chExt cx="809700" cy="809700"/>
          </a:xfrm>
        </p:grpSpPr>
        <p:sp>
          <p:nvSpPr>
            <p:cNvPr id="273" name="Google Shape;273;g2d57f01f977_0_281"/>
            <p:cNvSpPr/>
            <p:nvPr/>
          </p:nvSpPr>
          <p:spPr>
            <a:xfrm>
              <a:off x="3228975" y="2314575"/>
              <a:ext cx="219000" cy="219000"/>
            </a:xfrm>
            <a:prstGeom prst="ellipse">
              <a:avLst/>
            </a:prstGeom>
            <a:solidFill>
              <a:srgbClr val="FFFF00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g2d57f01f977_0_281"/>
            <p:cNvSpPr/>
            <p:nvPr/>
          </p:nvSpPr>
          <p:spPr>
            <a:xfrm>
              <a:off x="2933700" y="2019304"/>
              <a:ext cx="809700" cy="809700"/>
            </a:xfrm>
            <a:prstGeom prst="ellipse">
              <a:avLst/>
            </a:prstGeom>
            <a:noFill/>
            <a:ln cap="flat" cmpd="sng" w="28575">
              <a:solidFill>
                <a:srgbClr val="FFFF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5" name="Google Shape;275;g2d57f01f977_0_281"/>
          <p:cNvGrpSpPr/>
          <p:nvPr/>
        </p:nvGrpSpPr>
        <p:grpSpPr>
          <a:xfrm>
            <a:off x="3795126" y="3442892"/>
            <a:ext cx="607275" cy="607275"/>
            <a:chOff x="2933700" y="2019304"/>
            <a:chExt cx="809700" cy="809700"/>
          </a:xfrm>
        </p:grpSpPr>
        <p:sp>
          <p:nvSpPr>
            <p:cNvPr id="276" name="Google Shape;276;g2d57f01f977_0_281"/>
            <p:cNvSpPr/>
            <p:nvPr/>
          </p:nvSpPr>
          <p:spPr>
            <a:xfrm>
              <a:off x="3228975" y="2314575"/>
              <a:ext cx="219000" cy="219000"/>
            </a:xfrm>
            <a:prstGeom prst="ellipse">
              <a:avLst/>
            </a:prstGeom>
            <a:solidFill>
              <a:srgbClr val="FFFF00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g2d57f01f977_0_281"/>
            <p:cNvSpPr/>
            <p:nvPr/>
          </p:nvSpPr>
          <p:spPr>
            <a:xfrm>
              <a:off x="2933700" y="2019304"/>
              <a:ext cx="809700" cy="809700"/>
            </a:xfrm>
            <a:prstGeom prst="ellipse">
              <a:avLst/>
            </a:prstGeom>
            <a:noFill/>
            <a:ln cap="flat" cmpd="sng" w="28575">
              <a:solidFill>
                <a:srgbClr val="FFFF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8" name="Google Shape;278;g2d57f01f977_0_281"/>
          <p:cNvGrpSpPr/>
          <p:nvPr/>
        </p:nvGrpSpPr>
        <p:grpSpPr>
          <a:xfrm>
            <a:off x="3958280" y="3886672"/>
            <a:ext cx="607275" cy="607275"/>
            <a:chOff x="2933700" y="2019304"/>
            <a:chExt cx="809700" cy="809700"/>
          </a:xfrm>
        </p:grpSpPr>
        <p:sp>
          <p:nvSpPr>
            <p:cNvPr id="279" name="Google Shape;279;g2d57f01f977_0_281"/>
            <p:cNvSpPr/>
            <p:nvPr/>
          </p:nvSpPr>
          <p:spPr>
            <a:xfrm>
              <a:off x="3228975" y="2314575"/>
              <a:ext cx="219000" cy="219000"/>
            </a:xfrm>
            <a:prstGeom prst="ellipse">
              <a:avLst/>
            </a:prstGeom>
            <a:solidFill>
              <a:srgbClr val="FFFF00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g2d57f01f977_0_281"/>
            <p:cNvSpPr/>
            <p:nvPr/>
          </p:nvSpPr>
          <p:spPr>
            <a:xfrm>
              <a:off x="2933700" y="2019304"/>
              <a:ext cx="809700" cy="809700"/>
            </a:xfrm>
            <a:prstGeom prst="ellipse">
              <a:avLst/>
            </a:prstGeom>
            <a:noFill/>
            <a:ln cap="flat" cmpd="sng" w="28575">
              <a:solidFill>
                <a:srgbClr val="FFFF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1" name="Google Shape;281;g2d57f01f977_0_281"/>
          <p:cNvGrpSpPr/>
          <p:nvPr/>
        </p:nvGrpSpPr>
        <p:grpSpPr>
          <a:xfrm>
            <a:off x="3002169" y="3500912"/>
            <a:ext cx="607275" cy="607275"/>
            <a:chOff x="2933700" y="2019304"/>
            <a:chExt cx="809700" cy="809700"/>
          </a:xfrm>
        </p:grpSpPr>
        <p:sp>
          <p:nvSpPr>
            <p:cNvPr id="282" name="Google Shape;282;g2d57f01f977_0_281"/>
            <p:cNvSpPr/>
            <p:nvPr/>
          </p:nvSpPr>
          <p:spPr>
            <a:xfrm>
              <a:off x="3228975" y="2314575"/>
              <a:ext cx="219000" cy="219000"/>
            </a:xfrm>
            <a:prstGeom prst="ellipse">
              <a:avLst/>
            </a:prstGeom>
            <a:solidFill>
              <a:srgbClr val="FFFF00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g2d57f01f977_0_281"/>
            <p:cNvSpPr/>
            <p:nvPr/>
          </p:nvSpPr>
          <p:spPr>
            <a:xfrm>
              <a:off x="2933700" y="2019304"/>
              <a:ext cx="809700" cy="809700"/>
            </a:xfrm>
            <a:prstGeom prst="ellipse">
              <a:avLst/>
            </a:prstGeom>
            <a:noFill/>
            <a:ln cap="flat" cmpd="sng" w="28575">
              <a:solidFill>
                <a:srgbClr val="FFFF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4" name="Google Shape;284;g2d57f01f977_0_281"/>
          <p:cNvGrpSpPr/>
          <p:nvPr/>
        </p:nvGrpSpPr>
        <p:grpSpPr>
          <a:xfrm>
            <a:off x="2900362" y="3767482"/>
            <a:ext cx="607275" cy="607275"/>
            <a:chOff x="2933700" y="2019304"/>
            <a:chExt cx="809700" cy="809700"/>
          </a:xfrm>
        </p:grpSpPr>
        <p:sp>
          <p:nvSpPr>
            <p:cNvPr id="285" name="Google Shape;285;g2d57f01f977_0_281"/>
            <p:cNvSpPr/>
            <p:nvPr/>
          </p:nvSpPr>
          <p:spPr>
            <a:xfrm>
              <a:off x="3228975" y="2314575"/>
              <a:ext cx="219000" cy="219000"/>
            </a:xfrm>
            <a:prstGeom prst="ellipse">
              <a:avLst/>
            </a:prstGeom>
            <a:solidFill>
              <a:srgbClr val="FFFF00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g2d57f01f977_0_281"/>
            <p:cNvSpPr/>
            <p:nvPr/>
          </p:nvSpPr>
          <p:spPr>
            <a:xfrm>
              <a:off x="2933700" y="2019304"/>
              <a:ext cx="809700" cy="809700"/>
            </a:xfrm>
            <a:prstGeom prst="ellipse">
              <a:avLst/>
            </a:prstGeom>
            <a:noFill/>
            <a:ln cap="flat" cmpd="sng" w="28575">
              <a:solidFill>
                <a:srgbClr val="FFFF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7" name="Google Shape;287;g2d57f01f977_0_281"/>
          <p:cNvGrpSpPr/>
          <p:nvPr/>
        </p:nvGrpSpPr>
        <p:grpSpPr>
          <a:xfrm>
            <a:off x="2385708" y="3074113"/>
            <a:ext cx="607275" cy="607275"/>
            <a:chOff x="2933700" y="2019304"/>
            <a:chExt cx="809700" cy="809700"/>
          </a:xfrm>
        </p:grpSpPr>
        <p:sp>
          <p:nvSpPr>
            <p:cNvPr id="288" name="Google Shape;288;g2d57f01f977_0_281"/>
            <p:cNvSpPr/>
            <p:nvPr/>
          </p:nvSpPr>
          <p:spPr>
            <a:xfrm>
              <a:off x="3228975" y="2314575"/>
              <a:ext cx="219000" cy="219000"/>
            </a:xfrm>
            <a:prstGeom prst="ellipse">
              <a:avLst/>
            </a:prstGeom>
            <a:solidFill>
              <a:srgbClr val="FFFF00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g2d57f01f977_0_281"/>
            <p:cNvSpPr/>
            <p:nvPr/>
          </p:nvSpPr>
          <p:spPr>
            <a:xfrm>
              <a:off x="2933700" y="2019304"/>
              <a:ext cx="809700" cy="809700"/>
            </a:xfrm>
            <a:prstGeom prst="ellipse">
              <a:avLst/>
            </a:prstGeom>
            <a:noFill/>
            <a:ln cap="flat" cmpd="sng" w="28575">
              <a:solidFill>
                <a:srgbClr val="FFFF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0" name="Google Shape;290;g2d57f01f977_0_281"/>
          <p:cNvGrpSpPr/>
          <p:nvPr/>
        </p:nvGrpSpPr>
        <p:grpSpPr>
          <a:xfrm>
            <a:off x="2649401" y="3530009"/>
            <a:ext cx="607275" cy="607275"/>
            <a:chOff x="2933700" y="2019304"/>
            <a:chExt cx="809700" cy="809700"/>
          </a:xfrm>
        </p:grpSpPr>
        <p:sp>
          <p:nvSpPr>
            <p:cNvPr id="291" name="Google Shape;291;g2d57f01f977_0_281"/>
            <p:cNvSpPr/>
            <p:nvPr/>
          </p:nvSpPr>
          <p:spPr>
            <a:xfrm>
              <a:off x="3228975" y="2314575"/>
              <a:ext cx="219000" cy="219000"/>
            </a:xfrm>
            <a:prstGeom prst="ellipse">
              <a:avLst/>
            </a:prstGeom>
            <a:solidFill>
              <a:srgbClr val="FFFF00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g2d57f01f977_0_281"/>
            <p:cNvSpPr/>
            <p:nvPr/>
          </p:nvSpPr>
          <p:spPr>
            <a:xfrm>
              <a:off x="2933700" y="2019304"/>
              <a:ext cx="809700" cy="809700"/>
            </a:xfrm>
            <a:prstGeom prst="ellipse">
              <a:avLst/>
            </a:prstGeom>
            <a:noFill/>
            <a:ln cap="flat" cmpd="sng" w="28575">
              <a:solidFill>
                <a:srgbClr val="FFFF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3" name="Google Shape;293;g2d57f01f977_0_281"/>
          <p:cNvGrpSpPr/>
          <p:nvPr/>
        </p:nvGrpSpPr>
        <p:grpSpPr>
          <a:xfrm>
            <a:off x="2694986" y="3956807"/>
            <a:ext cx="607275" cy="607275"/>
            <a:chOff x="2933700" y="2019304"/>
            <a:chExt cx="809700" cy="809700"/>
          </a:xfrm>
        </p:grpSpPr>
        <p:sp>
          <p:nvSpPr>
            <p:cNvPr id="294" name="Google Shape;294;g2d57f01f977_0_281"/>
            <p:cNvSpPr/>
            <p:nvPr/>
          </p:nvSpPr>
          <p:spPr>
            <a:xfrm>
              <a:off x="3228975" y="2314575"/>
              <a:ext cx="219000" cy="219000"/>
            </a:xfrm>
            <a:prstGeom prst="ellipse">
              <a:avLst/>
            </a:prstGeom>
            <a:solidFill>
              <a:srgbClr val="FFFF00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g2d57f01f977_0_281"/>
            <p:cNvSpPr/>
            <p:nvPr/>
          </p:nvSpPr>
          <p:spPr>
            <a:xfrm>
              <a:off x="2933700" y="2019304"/>
              <a:ext cx="809700" cy="809700"/>
            </a:xfrm>
            <a:prstGeom prst="ellipse">
              <a:avLst/>
            </a:prstGeom>
            <a:noFill/>
            <a:ln cap="flat" cmpd="sng" w="28575">
              <a:solidFill>
                <a:srgbClr val="FFFF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" name="Google Shape;296;g2d57f01f977_0_281"/>
          <p:cNvGrpSpPr/>
          <p:nvPr/>
        </p:nvGrpSpPr>
        <p:grpSpPr>
          <a:xfrm>
            <a:off x="3009048" y="4180938"/>
            <a:ext cx="607275" cy="607275"/>
            <a:chOff x="2933700" y="2019304"/>
            <a:chExt cx="809700" cy="809700"/>
          </a:xfrm>
        </p:grpSpPr>
        <p:sp>
          <p:nvSpPr>
            <p:cNvPr id="297" name="Google Shape;297;g2d57f01f977_0_281"/>
            <p:cNvSpPr/>
            <p:nvPr/>
          </p:nvSpPr>
          <p:spPr>
            <a:xfrm>
              <a:off x="3228975" y="2314575"/>
              <a:ext cx="219000" cy="219000"/>
            </a:xfrm>
            <a:prstGeom prst="ellipse">
              <a:avLst/>
            </a:prstGeom>
            <a:solidFill>
              <a:srgbClr val="FFFF00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g2d57f01f977_0_281"/>
            <p:cNvSpPr/>
            <p:nvPr/>
          </p:nvSpPr>
          <p:spPr>
            <a:xfrm>
              <a:off x="2933700" y="2019304"/>
              <a:ext cx="809700" cy="809700"/>
            </a:xfrm>
            <a:prstGeom prst="ellipse">
              <a:avLst/>
            </a:prstGeom>
            <a:noFill/>
            <a:ln cap="flat" cmpd="sng" w="28575">
              <a:solidFill>
                <a:srgbClr val="FFFF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9" name="Google Shape;299;g2d57f01f977_0_281"/>
          <p:cNvGrpSpPr/>
          <p:nvPr/>
        </p:nvGrpSpPr>
        <p:grpSpPr>
          <a:xfrm>
            <a:off x="3278981" y="3974210"/>
            <a:ext cx="607275" cy="607275"/>
            <a:chOff x="2933700" y="2019304"/>
            <a:chExt cx="809700" cy="809700"/>
          </a:xfrm>
        </p:grpSpPr>
        <p:sp>
          <p:nvSpPr>
            <p:cNvPr id="300" name="Google Shape;300;g2d57f01f977_0_281"/>
            <p:cNvSpPr/>
            <p:nvPr/>
          </p:nvSpPr>
          <p:spPr>
            <a:xfrm>
              <a:off x="3228975" y="2314575"/>
              <a:ext cx="219000" cy="219000"/>
            </a:xfrm>
            <a:prstGeom prst="ellipse">
              <a:avLst/>
            </a:prstGeom>
            <a:solidFill>
              <a:srgbClr val="FFFF00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g2d57f01f977_0_281"/>
            <p:cNvSpPr/>
            <p:nvPr/>
          </p:nvSpPr>
          <p:spPr>
            <a:xfrm>
              <a:off x="2933700" y="2019304"/>
              <a:ext cx="809700" cy="809700"/>
            </a:xfrm>
            <a:prstGeom prst="ellipse">
              <a:avLst/>
            </a:prstGeom>
            <a:noFill/>
            <a:ln cap="flat" cmpd="sng" w="28575">
              <a:solidFill>
                <a:srgbClr val="FFFF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2" name="Google Shape;302;g2d57f01f977_0_281"/>
          <p:cNvGrpSpPr/>
          <p:nvPr/>
        </p:nvGrpSpPr>
        <p:grpSpPr>
          <a:xfrm>
            <a:off x="3379324" y="3837097"/>
            <a:ext cx="607275" cy="607275"/>
            <a:chOff x="2933700" y="2019304"/>
            <a:chExt cx="809700" cy="809700"/>
          </a:xfrm>
        </p:grpSpPr>
        <p:sp>
          <p:nvSpPr>
            <p:cNvPr id="303" name="Google Shape;303;g2d57f01f977_0_281"/>
            <p:cNvSpPr/>
            <p:nvPr/>
          </p:nvSpPr>
          <p:spPr>
            <a:xfrm>
              <a:off x="3228975" y="2314575"/>
              <a:ext cx="219000" cy="219000"/>
            </a:xfrm>
            <a:prstGeom prst="ellipse">
              <a:avLst/>
            </a:prstGeom>
            <a:solidFill>
              <a:srgbClr val="FFFF00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g2d57f01f977_0_281"/>
            <p:cNvSpPr/>
            <p:nvPr/>
          </p:nvSpPr>
          <p:spPr>
            <a:xfrm>
              <a:off x="2933700" y="2019304"/>
              <a:ext cx="809700" cy="809700"/>
            </a:xfrm>
            <a:prstGeom prst="ellipse">
              <a:avLst/>
            </a:prstGeom>
            <a:noFill/>
            <a:ln cap="flat" cmpd="sng" w="28575">
              <a:solidFill>
                <a:srgbClr val="FFFF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5" name="Google Shape;305;g2d57f01f977_0_281"/>
          <p:cNvGrpSpPr/>
          <p:nvPr/>
        </p:nvGrpSpPr>
        <p:grpSpPr>
          <a:xfrm>
            <a:off x="1887745" y="3308555"/>
            <a:ext cx="607275" cy="607275"/>
            <a:chOff x="2933700" y="2019304"/>
            <a:chExt cx="809700" cy="809700"/>
          </a:xfrm>
        </p:grpSpPr>
        <p:sp>
          <p:nvSpPr>
            <p:cNvPr id="306" name="Google Shape;306;g2d57f01f977_0_281"/>
            <p:cNvSpPr/>
            <p:nvPr/>
          </p:nvSpPr>
          <p:spPr>
            <a:xfrm>
              <a:off x="3228975" y="2314575"/>
              <a:ext cx="219000" cy="219000"/>
            </a:xfrm>
            <a:prstGeom prst="ellipse">
              <a:avLst/>
            </a:prstGeom>
            <a:solidFill>
              <a:srgbClr val="FFFF00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g2d57f01f977_0_281"/>
            <p:cNvSpPr/>
            <p:nvPr/>
          </p:nvSpPr>
          <p:spPr>
            <a:xfrm>
              <a:off x="2933700" y="2019304"/>
              <a:ext cx="809700" cy="809700"/>
            </a:xfrm>
            <a:prstGeom prst="ellipse">
              <a:avLst/>
            </a:prstGeom>
            <a:noFill/>
            <a:ln cap="flat" cmpd="sng" w="28575">
              <a:solidFill>
                <a:srgbClr val="FFFF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8" name="Google Shape;308;g2d57f01f977_0_281"/>
          <p:cNvGrpSpPr/>
          <p:nvPr/>
        </p:nvGrpSpPr>
        <p:grpSpPr>
          <a:xfrm>
            <a:off x="1036437" y="2701341"/>
            <a:ext cx="607275" cy="607275"/>
            <a:chOff x="2933700" y="2019304"/>
            <a:chExt cx="809700" cy="809700"/>
          </a:xfrm>
        </p:grpSpPr>
        <p:sp>
          <p:nvSpPr>
            <p:cNvPr id="309" name="Google Shape;309;g2d57f01f977_0_281"/>
            <p:cNvSpPr/>
            <p:nvPr/>
          </p:nvSpPr>
          <p:spPr>
            <a:xfrm>
              <a:off x="3228975" y="2314575"/>
              <a:ext cx="219000" cy="219000"/>
            </a:xfrm>
            <a:prstGeom prst="ellipse">
              <a:avLst/>
            </a:prstGeom>
            <a:solidFill>
              <a:srgbClr val="FFFF00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g2d57f01f977_0_281"/>
            <p:cNvSpPr/>
            <p:nvPr/>
          </p:nvSpPr>
          <p:spPr>
            <a:xfrm>
              <a:off x="2933700" y="2019304"/>
              <a:ext cx="809700" cy="809700"/>
            </a:xfrm>
            <a:prstGeom prst="ellipse">
              <a:avLst/>
            </a:prstGeom>
            <a:noFill/>
            <a:ln cap="flat" cmpd="sng" w="28575">
              <a:solidFill>
                <a:srgbClr val="FFFF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1" name="Google Shape;311;g2d57f01f977_0_281"/>
          <p:cNvGrpSpPr/>
          <p:nvPr/>
        </p:nvGrpSpPr>
        <p:grpSpPr>
          <a:xfrm>
            <a:off x="1207692" y="3203150"/>
            <a:ext cx="607275" cy="607275"/>
            <a:chOff x="2933700" y="2019304"/>
            <a:chExt cx="809700" cy="809700"/>
          </a:xfrm>
        </p:grpSpPr>
        <p:sp>
          <p:nvSpPr>
            <p:cNvPr id="312" name="Google Shape;312;g2d57f01f977_0_281"/>
            <p:cNvSpPr/>
            <p:nvPr/>
          </p:nvSpPr>
          <p:spPr>
            <a:xfrm>
              <a:off x="3228975" y="2314575"/>
              <a:ext cx="219000" cy="219000"/>
            </a:xfrm>
            <a:prstGeom prst="ellipse">
              <a:avLst/>
            </a:prstGeom>
            <a:solidFill>
              <a:srgbClr val="FFFF00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g2d57f01f977_0_281"/>
            <p:cNvSpPr/>
            <p:nvPr/>
          </p:nvSpPr>
          <p:spPr>
            <a:xfrm>
              <a:off x="2933700" y="2019304"/>
              <a:ext cx="809700" cy="809700"/>
            </a:xfrm>
            <a:prstGeom prst="ellipse">
              <a:avLst/>
            </a:prstGeom>
            <a:noFill/>
            <a:ln cap="flat" cmpd="sng" w="28575">
              <a:solidFill>
                <a:srgbClr val="FFFF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4" name="Google Shape;314;g2d57f01f977_0_281"/>
          <p:cNvGrpSpPr/>
          <p:nvPr/>
        </p:nvGrpSpPr>
        <p:grpSpPr>
          <a:xfrm>
            <a:off x="1350890" y="3295566"/>
            <a:ext cx="607275" cy="607275"/>
            <a:chOff x="2933700" y="2019304"/>
            <a:chExt cx="809700" cy="809700"/>
          </a:xfrm>
        </p:grpSpPr>
        <p:sp>
          <p:nvSpPr>
            <p:cNvPr id="315" name="Google Shape;315;g2d57f01f977_0_281"/>
            <p:cNvSpPr/>
            <p:nvPr/>
          </p:nvSpPr>
          <p:spPr>
            <a:xfrm>
              <a:off x="3228975" y="2314575"/>
              <a:ext cx="219000" cy="219000"/>
            </a:xfrm>
            <a:prstGeom prst="ellipse">
              <a:avLst/>
            </a:prstGeom>
            <a:solidFill>
              <a:srgbClr val="FFFF00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g2d57f01f977_0_281"/>
            <p:cNvSpPr/>
            <p:nvPr/>
          </p:nvSpPr>
          <p:spPr>
            <a:xfrm>
              <a:off x="2933700" y="2019304"/>
              <a:ext cx="809700" cy="809700"/>
            </a:xfrm>
            <a:prstGeom prst="ellipse">
              <a:avLst/>
            </a:prstGeom>
            <a:noFill/>
            <a:ln cap="flat" cmpd="sng" w="28575">
              <a:solidFill>
                <a:srgbClr val="FFFF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7" name="Google Shape;317;g2d57f01f977_0_281"/>
          <p:cNvGrpSpPr/>
          <p:nvPr/>
        </p:nvGrpSpPr>
        <p:grpSpPr>
          <a:xfrm>
            <a:off x="1292265" y="3709900"/>
            <a:ext cx="607275" cy="607275"/>
            <a:chOff x="2933700" y="2019304"/>
            <a:chExt cx="809700" cy="809700"/>
          </a:xfrm>
        </p:grpSpPr>
        <p:sp>
          <p:nvSpPr>
            <p:cNvPr id="318" name="Google Shape;318;g2d57f01f977_0_281"/>
            <p:cNvSpPr/>
            <p:nvPr/>
          </p:nvSpPr>
          <p:spPr>
            <a:xfrm>
              <a:off x="3228975" y="2314575"/>
              <a:ext cx="219000" cy="219000"/>
            </a:xfrm>
            <a:prstGeom prst="ellipse">
              <a:avLst/>
            </a:prstGeom>
            <a:solidFill>
              <a:srgbClr val="FFFF00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g2d57f01f977_0_281"/>
            <p:cNvSpPr/>
            <p:nvPr/>
          </p:nvSpPr>
          <p:spPr>
            <a:xfrm>
              <a:off x="2933700" y="2019304"/>
              <a:ext cx="809700" cy="809700"/>
            </a:xfrm>
            <a:prstGeom prst="ellipse">
              <a:avLst/>
            </a:prstGeom>
            <a:noFill/>
            <a:ln cap="flat" cmpd="sng" w="28575">
              <a:solidFill>
                <a:srgbClr val="FFFF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0" name="Google Shape;320;g2d57f01f977_0_281"/>
          <p:cNvGrpSpPr/>
          <p:nvPr/>
        </p:nvGrpSpPr>
        <p:grpSpPr>
          <a:xfrm>
            <a:off x="2105949" y="4046128"/>
            <a:ext cx="607275" cy="607275"/>
            <a:chOff x="2933700" y="2019304"/>
            <a:chExt cx="809700" cy="809700"/>
          </a:xfrm>
        </p:grpSpPr>
        <p:sp>
          <p:nvSpPr>
            <p:cNvPr id="321" name="Google Shape;321;g2d57f01f977_0_281"/>
            <p:cNvSpPr/>
            <p:nvPr/>
          </p:nvSpPr>
          <p:spPr>
            <a:xfrm>
              <a:off x="3228975" y="2314575"/>
              <a:ext cx="219000" cy="219000"/>
            </a:xfrm>
            <a:prstGeom prst="ellipse">
              <a:avLst/>
            </a:prstGeom>
            <a:solidFill>
              <a:srgbClr val="FFFF00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g2d57f01f977_0_281"/>
            <p:cNvSpPr/>
            <p:nvPr/>
          </p:nvSpPr>
          <p:spPr>
            <a:xfrm>
              <a:off x="2933700" y="2019304"/>
              <a:ext cx="809700" cy="809700"/>
            </a:xfrm>
            <a:prstGeom prst="ellipse">
              <a:avLst/>
            </a:prstGeom>
            <a:noFill/>
            <a:ln cap="flat" cmpd="sng" w="28575">
              <a:solidFill>
                <a:srgbClr val="FFFF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3" name="Google Shape;323;g2d57f01f977_0_281"/>
          <p:cNvGrpSpPr/>
          <p:nvPr/>
        </p:nvGrpSpPr>
        <p:grpSpPr>
          <a:xfrm>
            <a:off x="1921667" y="4318873"/>
            <a:ext cx="607275" cy="607275"/>
            <a:chOff x="2933700" y="2019304"/>
            <a:chExt cx="809700" cy="809700"/>
          </a:xfrm>
        </p:grpSpPr>
        <p:sp>
          <p:nvSpPr>
            <p:cNvPr id="324" name="Google Shape;324;g2d57f01f977_0_281"/>
            <p:cNvSpPr/>
            <p:nvPr/>
          </p:nvSpPr>
          <p:spPr>
            <a:xfrm>
              <a:off x="3228975" y="2314575"/>
              <a:ext cx="219000" cy="219000"/>
            </a:xfrm>
            <a:prstGeom prst="ellipse">
              <a:avLst/>
            </a:prstGeom>
            <a:solidFill>
              <a:srgbClr val="FFFF00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g2d57f01f977_0_281"/>
            <p:cNvSpPr/>
            <p:nvPr/>
          </p:nvSpPr>
          <p:spPr>
            <a:xfrm>
              <a:off x="2933700" y="2019304"/>
              <a:ext cx="809700" cy="809700"/>
            </a:xfrm>
            <a:prstGeom prst="ellipse">
              <a:avLst/>
            </a:prstGeom>
            <a:noFill/>
            <a:ln cap="flat" cmpd="sng" w="28575">
              <a:solidFill>
                <a:srgbClr val="FFFF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6" name="Google Shape;326;g2d57f01f977_0_281"/>
          <p:cNvSpPr txBox="1"/>
          <p:nvPr/>
        </p:nvSpPr>
        <p:spPr>
          <a:xfrm>
            <a:off x="5612946" y="1199713"/>
            <a:ext cx="3046200" cy="35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Stazioni Meteo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Rete COPERNICO S.r.l.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N°39 Stazioni Meteo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di proprietà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o condivise dalle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Singole Aziende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Installate a partire dal 2019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Serie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Brunello Forma 2020</a:t>
            </a:r>
            <a:endParaRPr sz="1100"/>
          </a:p>
        </p:txBody>
      </p:sp>
      <p:grpSp>
        <p:nvGrpSpPr>
          <p:cNvPr id="327" name="Google Shape;327;g2d57f01f977_0_281"/>
          <p:cNvGrpSpPr/>
          <p:nvPr/>
        </p:nvGrpSpPr>
        <p:grpSpPr>
          <a:xfrm>
            <a:off x="3148613" y="1826843"/>
            <a:ext cx="607275" cy="607275"/>
            <a:chOff x="2933700" y="2019304"/>
            <a:chExt cx="809700" cy="809700"/>
          </a:xfrm>
        </p:grpSpPr>
        <p:sp>
          <p:nvSpPr>
            <p:cNvPr id="328" name="Google Shape;328;g2d57f01f977_0_281"/>
            <p:cNvSpPr/>
            <p:nvPr/>
          </p:nvSpPr>
          <p:spPr>
            <a:xfrm>
              <a:off x="3228975" y="2314575"/>
              <a:ext cx="219000" cy="219000"/>
            </a:xfrm>
            <a:prstGeom prst="ellipse">
              <a:avLst/>
            </a:prstGeom>
            <a:solidFill>
              <a:srgbClr val="FFFF00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g2d57f01f977_0_281"/>
            <p:cNvSpPr/>
            <p:nvPr/>
          </p:nvSpPr>
          <p:spPr>
            <a:xfrm>
              <a:off x="2933700" y="2019304"/>
              <a:ext cx="809700" cy="809700"/>
            </a:xfrm>
            <a:prstGeom prst="ellipse">
              <a:avLst/>
            </a:prstGeom>
            <a:noFill/>
            <a:ln cap="flat" cmpd="sng" w="28575">
              <a:solidFill>
                <a:srgbClr val="FFFF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0" name="Google Shape;330;g2d57f01f977_0_281"/>
          <p:cNvGrpSpPr/>
          <p:nvPr/>
        </p:nvGrpSpPr>
        <p:grpSpPr>
          <a:xfrm>
            <a:off x="2943602" y="1811813"/>
            <a:ext cx="607275" cy="607275"/>
            <a:chOff x="2933700" y="2019304"/>
            <a:chExt cx="809700" cy="809700"/>
          </a:xfrm>
        </p:grpSpPr>
        <p:sp>
          <p:nvSpPr>
            <p:cNvPr id="331" name="Google Shape;331;g2d57f01f977_0_281"/>
            <p:cNvSpPr/>
            <p:nvPr/>
          </p:nvSpPr>
          <p:spPr>
            <a:xfrm>
              <a:off x="3228975" y="2314575"/>
              <a:ext cx="219000" cy="219000"/>
            </a:xfrm>
            <a:prstGeom prst="ellipse">
              <a:avLst/>
            </a:prstGeom>
            <a:solidFill>
              <a:srgbClr val="FFFF00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g2d57f01f977_0_281"/>
            <p:cNvSpPr/>
            <p:nvPr/>
          </p:nvSpPr>
          <p:spPr>
            <a:xfrm>
              <a:off x="2933700" y="2019304"/>
              <a:ext cx="809700" cy="809700"/>
            </a:xfrm>
            <a:prstGeom prst="ellipse">
              <a:avLst/>
            </a:prstGeom>
            <a:noFill/>
            <a:ln cap="flat" cmpd="sng" w="28575">
              <a:solidFill>
                <a:srgbClr val="FFFF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3" name="Google Shape;333;g2d57f01f977_0_281"/>
          <p:cNvSpPr txBox="1"/>
          <p:nvPr/>
        </p:nvSpPr>
        <p:spPr>
          <a:xfrm>
            <a:off x="812289" y="443036"/>
            <a:ext cx="30240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IL DETTAGLIO ANALITICO</a:t>
            </a:r>
            <a:endParaRPr sz="1100"/>
          </a:p>
        </p:txBody>
      </p:sp>
      <p:pic>
        <p:nvPicPr>
          <p:cNvPr id="334" name="Google Shape;334;g2d57f01f977_0_2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91400" y="184875"/>
            <a:ext cx="1510477" cy="75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g2d57f01f977_0_4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2289" y="591874"/>
            <a:ext cx="7543799" cy="4316197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g2d57f01f977_0_405"/>
          <p:cNvSpPr txBox="1"/>
          <p:nvPr/>
        </p:nvSpPr>
        <p:spPr>
          <a:xfrm>
            <a:off x="812289" y="443036"/>
            <a:ext cx="2834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LE BASI DEL MODELLO</a:t>
            </a:r>
            <a:endParaRPr sz="1100"/>
          </a:p>
        </p:txBody>
      </p:sp>
      <p:sp>
        <p:nvSpPr>
          <p:cNvPr id="341" name="Google Shape;341;g2d57f01f977_0_405"/>
          <p:cNvSpPr/>
          <p:nvPr/>
        </p:nvSpPr>
        <p:spPr>
          <a:xfrm>
            <a:off x="752707" y="953430"/>
            <a:ext cx="6891600" cy="196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g2d57f01f977_0_405"/>
          <p:cNvSpPr txBox="1"/>
          <p:nvPr/>
        </p:nvSpPr>
        <p:spPr>
          <a:xfrm>
            <a:off x="1197005" y="1065183"/>
            <a:ext cx="53013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IMPLEMENTAZIONI</a:t>
            </a:r>
            <a:endParaRPr sz="1100"/>
          </a:p>
        </p:txBody>
      </p:sp>
      <p:sp>
        <p:nvSpPr>
          <p:cNvPr id="343" name="Google Shape;343;g2d57f01f977_0_405"/>
          <p:cNvSpPr txBox="1"/>
          <p:nvPr/>
        </p:nvSpPr>
        <p:spPr>
          <a:xfrm>
            <a:off x="1197005" y="1459589"/>
            <a:ext cx="53013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- Aumento della densità delle centraline meteo</a:t>
            </a:r>
            <a:endParaRPr sz="1100"/>
          </a:p>
        </p:txBody>
      </p:sp>
      <p:sp>
        <p:nvSpPr>
          <p:cNvPr id="344" name="Google Shape;344;g2d57f01f977_0_405"/>
          <p:cNvSpPr txBox="1"/>
          <p:nvPr/>
        </p:nvSpPr>
        <p:spPr>
          <a:xfrm>
            <a:off x="1197004" y="1853996"/>
            <a:ext cx="53013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- Studio di ulteriori indici climatologici</a:t>
            </a:r>
            <a:endParaRPr sz="1100"/>
          </a:p>
        </p:txBody>
      </p:sp>
      <p:sp>
        <p:nvSpPr>
          <p:cNvPr id="345" name="Google Shape;345;g2d57f01f977_0_405"/>
          <p:cNvSpPr txBox="1"/>
          <p:nvPr/>
        </p:nvSpPr>
        <p:spPr>
          <a:xfrm>
            <a:off x="1197004" y="2248402"/>
            <a:ext cx="53013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- Studio di ulteriori componenti ambientali</a:t>
            </a:r>
            <a:endParaRPr sz="1100"/>
          </a:p>
        </p:txBody>
      </p:sp>
      <p:pic>
        <p:nvPicPr>
          <p:cNvPr id="346" name="Google Shape;346;g2d57f01f977_0_4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91400" y="184875"/>
            <a:ext cx="1510477" cy="75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2d57f01f977_0_415"/>
          <p:cNvSpPr txBox="1"/>
          <p:nvPr/>
        </p:nvSpPr>
        <p:spPr>
          <a:xfrm>
            <a:off x="812289" y="443036"/>
            <a:ext cx="2834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IL MODELLO</a:t>
            </a:r>
            <a:endParaRPr sz="1100"/>
          </a:p>
        </p:txBody>
      </p:sp>
      <p:sp>
        <p:nvSpPr>
          <p:cNvPr id="352" name="Google Shape;352;g2d57f01f977_0_415"/>
          <p:cNvSpPr txBox="1"/>
          <p:nvPr/>
        </p:nvSpPr>
        <p:spPr>
          <a:xfrm>
            <a:off x="1197005" y="1065183"/>
            <a:ext cx="6338400" cy="17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OBIETTIVO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OTTENERE SERIE CLIMATOLOGICHE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CHE RAPPRESENTANO L’INTERO COMPARTO PRODUTTIVO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 partire dalle serie di ogni singola centralina</a:t>
            </a:r>
            <a:endParaRPr sz="1100"/>
          </a:p>
        </p:txBody>
      </p:sp>
      <p:pic>
        <p:nvPicPr>
          <p:cNvPr id="353" name="Google Shape;353;g2d57f01f977_0_4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7618" y="2927860"/>
            <a:ext cx="7543799" cy="1661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g2d57f01f977_0_4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91400" y="184875"/>
            <a:ext cx="1510477" cy="75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d57f01f977_0_421"/>
          <p:cNvSpPr txBox="1"/>
          <p:nvPr/>
        </p:nvSpPr>
        <p:spPr>
          <a:xfrm>
            <a:off x="812289" y="443036"/>
            <a:ext cx="2834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IL MODELLO</a:t>
            </a:r>
            <a:endParaRPr sz="1100"/>
          </a:p>
        </p:txBody>
      </p:sp>
      <p:grpSp>
        <p:nvGrpSpPr>
          <p:cNvPr id="360" name="Google Shape;360;g2d57f01f977_0_421"/>
          <p:cNvGrpSpPr/>
          <p:nvPr/>
        </p:nvGrpSpPr>
        <p:grpSpPr>
          <a:xfrm>
            <a:off x="1197005" y="1065183"/>
            <a:ext cx="6338475" cy="3961672"/>
            <a:chOff x="1596007" y="1420244"/>
            <a:chExt cx="8451300" cy="5282229"/>
          </a:xfrm>
        </p:grpSpPr>
        <p:sp>
          <p:nvSpPr>
            <p:cNvPr id="361" name="Google Shape;361;g2d57f01f977_0_421"/>
            <p:cNvSpPr txBox="1"/>
            <p:nvPr/>
          </p:nvSpPr>
          <p:spPr>
            <a:xfrm>
              <a:off x="1596007" y="1420244"/>
              <a:ext cx="8451300" cy="40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905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1900" u="none" cap="none" strike="noStrike">
                  <a:solidFill>
                    <a:schemeClr val="dk1"/>
                  </a:solidFill>
                  <a:latin typeface="Candara"/>
                  <a:ea typeface="Candara"/>
                  <a:cs typeface="Candara"/>
                  <a:sym typeface="Candara"/>
                </a:rPr>
                <a:t>1 - Suddivisione del territorio in FASCE ALTIMETRICHE</a:t>
              </a:r>
              <a:endParaRPr sz="1100"/>
            </a:p>
          </p:txBody>
        </p:sp>
        <p:pic>
          <p:nvPicPr>
            <p:cNvPr id="362" name="Google Shape;362;g2d57f01f977_0_42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822663" y="1817146"/>
              <a:ext cx="6633571" cy="488532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3" name="Google Shape;363;g2d57f01f977_0_421"/>
          <p:cNvSpPr txBox="1"/>
          <p:nvPr/>
        </p:nvSpPr>
        <p:spPr>
          <a:xfrm>
            <a:off x="1197005" y="1065183"/>
            <a:ext cx="63384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2 – Elaborazione della Mappa dell’ESPOSIZIONE DEI VERSANTI</a:t>
            </a:r>
            <a:endParaRPr sz="1100"/>
          </a:p>
        </p:txBody>
      </p:sp>
      <p:pic>
        <p:nvPicPr>
          <p:cNvPr id="364" name="Google Shape;364;g2d57f01f977_0_4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16997" y="1362860"/>
            <a:ext cx="4975179" cy="3663997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g2d57f01f977_0_421"/>
          <p:cNvSpPr txBox="1"/>
          <p:nvPr/>
        </p:nvSpPr>
        <p:spPr>
          <a:xfrm>
            <a:off x="1197005" y="1038389"/>
            <a:ext cx="63384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3 – Suddivisione del territorio in macro-classi di ESPOSIZIONE</a:t>
            </a:r>
            <a:endParaRPr sz="1100"/>
          </a:p>
        </p:txBody>
      </p:sp>
      <p:pic>
        <p:nvPicPr>
          <p:cNvPr id="366" name="Google Shape;366;g2d57f01f977_0_4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16997" y="1362859"/>
            <a:ext cx="4975179" cy="366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g2d57f01f977_0_4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91400" y="184875"/>
            <a:ext cx="1510477" cy="75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 txBox="1"/>
          <p:nvPr>
            <p:ph type="title"/>
          </p:nvPr>
        </p:nvSpPr>
        <p:spPr>
          <a:xfrm>
            <a:off x="628652" y="2738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GB"/>
              <a:t>Agenda: </a:t>
            </a:r>
            <a:endParaRPr/>
          </a:p>
        </p:txBody>
      </p:sp>
      <p:sp>
        <p:nvSpPr>
          <p:cNvPr id="92" name="Google Shape;92;p2"/>
          <p:cNvSpPr txBox="1"/>
          <p:nvPr>
            <p:ph idx="1" type="body"/>
          </p:nvPr>
        </p:nvSpPr>
        <p:spPr>
          <a:xfrm>
            <a:off x="628650" y="1369226"/>
            <a:ext cx="7886700" cy="366281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62500" lnSpcReduction="2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en-GB" sz="1700"/>
              <a:t>Sezione 1: METODOLOGIA</a:t>
            </a:r>
            <a:endParaRPr b="1" sz="1700"/>
          </a:p>
          <a:p>
            <a:pPr indent="-296068" lvl="0" marL="9144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1700"/>
              <a:t>Introduction: Perchè Brunello FORMA</a:t>
            </a:r>
            <a:endParaRPr sz="1700"/>
          </a:p>
          <a:p>
            <a:pPr indent="-296068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1700"/>
              <a:t>Scopo di Brunello FORMA </a:t>
            </a:r>
            <a:endParaRPr sz="1700"/>
          </a:p>
          <a:p>
            <a:pPr indent="-296068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1700"/>
              <a:t>Come è Stato Realizzato e Come Funziona il Modello Brunello FORMA </a:t>
            </a:r>
            <a:endParaRPr sz="1700"/>
          </a:p>
          <a:p>
            <a:pPr indent="-296068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1700"/>
              <a:t>Attori del Modello Brunello FORMA</a:t>
            </a:r>
            <a:endParaRPr sz="1700"/>
          </a:p>
          <a:p>
            <a:pPr indent="-296068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1700"/>
              <a:t>Elementi Strutturali del Modello Brunello FORMA </a:t>
            </a:r>
            <a:endParaRPr sz="1700"/>
          </a:p>
          <a:p>
            <a:pPr indent="-296068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1700"/>
              <a:t>Risultati del Modello Brunello FORMA</a:t>
            </a:r>
            <a:endParaRPr sz="1700"/>
          </a:p>
          <a:p>
            <a:pPr indent="-296068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1700"/>
              <a:t>Lo “Statement”</a:t>
            </a:r>
            <a:endParaRPr sz="1700"/>
          </a:p>
          <a:p>
            <a:pPr indent="-296068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1700"/>
              <a:t>Prossimi Passi</a:t>
            </a:r>
            <a:endParaRPr sz="1700"/>
          </a:p>
          <a:p>
            <a:pPr indent="-296068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1700"/>
              <a:t>Conclusioni </a:t>
            </a:r>
            <a:endParaRPr sz="1700"/>
          </a:p>
          <a:p>
            <a:pPr indent="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/>
              <a:t>Sezione </a:t>
            </a:r>
            <a:r>
              <a:rPr b="1" lang="en-GB" sz="1700"/>
              <a:t>2: Vendemmia 2020</a:t>
            </a:r>
            <a:endParaRPr b="1" sz="1700"/>
          </a:p>
          <a:p>
            <a:pPr indent="-296068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1700"/>
              <a:t>Andamento Climatico </a:t>
            </a:r>
            <a:endParaRPr sz="1700"/>
          </a:p>
          <a:p>
            <a:pPr indent="-296068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1700"/>
              <a:t>Risultati del Modello Brunello FORMA</a:t>
            </a:r>
            <a:endParaRPr sz="1700"/>
          </a:p>
          <a:p>
            <a:pPr indent="-296068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GB" sz="1700"/>
              <a:t>Lo “Statement” 2020</a:t>
            </a:r>
            <a:endParaRPr sz="17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93" name="Google Shape;9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1400" y="184875"/>
            <a:ext cx="1510477" cy="75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d57f01f977_0_432"/>
          <p:cNvSpPr txBox="1"/>
          <p:nvPr/>
        </p:nvSpPr>
        <p:spPr>
          <a:xfrm>
            <a:off x="812289" y="443036"/>
            <a:ext cx="2834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IL MODELLO</a:t>
            </a:r>
            <a:endParaRPr sz="1100"/>
          </a:p>
        </p:txBody>
      </p:sp>
      <p:sp>
        <p:nvSpPr>
          <p:cNvPr id="373" name="Google Shape;373;g2d57f01f977_0_432"/>
          <p:cNvSpPr txBox="1"/>
          <p:nvPr/>
        </p:nvSpPr>
        <p:spPr>
          <a:xfrm>
            <a:off x="1197005" y="1065183"/>
            <a:ext cx="63384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4 – Inserimento Stazioni Meteo RETE COPERNICO S.r.l.</a:t>
            </a:r>
            <a:endParaRPr sz="1100"/>
          </a:p>
        </p:txBody>
      </p:sp>
      <p:pic>
        <p:nvPicPr>
          <p:cNvPr id="374" name="Google Shape;374;g2d57f01f977_0_4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16997" y="1363605"/>
            <a:ext cx="4975179" cy="366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g2d57f01f977_0_4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16996" y="1362859"/>
            <a:ext cx="4976192" cy="366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g2d57f01f977_0_4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16997" y="1363605"/>
            <a:ext cx="4975179" cy="366325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g2d57f01f977_0_432"/>
          <p:cNvSpPr txBox="1"/>
          <p:nvPr/>
        </p:nvSpPr>
        <p:spPr>
          <a:xfrm>
            <a:off x="574813" y="1065183"/>
            <a:ext cx="80595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5 – Inserimento VIGNETI 2020 </a:t>
            </a:r>
            <a:r>
              <a:rPr b="0" i="0" lang="en-GB" sz="15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(Varietà Sangiovese da dati Regione Toscana – ARTEA)</a:t>
            </a:r>
            <a:endParaRPr sz="1100"/>
          </a:p>
        </p:txBody>
      </p:sp>
      <p:pic>
        <p:nvPicPr>
          <p:cNvPr id="378" name="Google Shape;378;g2d57f01f977_0_4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16997" y="1363605"/>
            <a:ext cx="4975179" cy="366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g2d57f01f977_0_4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91400" y="184875"/>
            <a:ext cx="1510477" cy="75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d57f01f977_0_442"/>
          <p:cNvSpPr txBox="1"/>
          <p:nvPr/>
        </p:nvSpPr>
        <p:spPr>
          <a:xfrm>
            <a:off x="812289" y="443036"/>
            <a:ext cx="2834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IL MODELLO</a:t>
            </a:r>
            <a:endParaRPr sz="1100"/>
          </a:p>
        </p:txBody>
      </p:sp>
      <p:sp>
        <p:nvSpPr>
          <p:cNvPr id="385" name="Google Shape;385;g2d57f01f977_0_442"/>
          <p:cNvSpPr txBox="1"/>
          <p:nvPr/>
        </p:nvSpPr>
        <p:spPr>
          <a:xfrm>
            <a:off x="574813" y="1065183"/>
            <a:ext cx="80595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6 – Calcolo delle serie meteo-climatiche BRUNELLO FORMA 2020</a:t>
            </a:r>
            <a:endParaRPr b="0" i="0" sz="1500" u="none" cap="none" strike="noStrik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86" name="Google Shape;386;g2d57f01f977_0_442"/>
          <p:cNvSpPr txBox="1"/>
          <p:nvPr/>
        </p:nvSpPr>
        <p:spPr>
          <a:xfrm>
            <a:off x="574812" y="1687330"/>
            <a:ext cx="8059500" cy="8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 dati di ogni singola centralina sono stati correlati ad una porzione di territorio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OMOGENEA</a:t>
            </a:r>
            <a:r>
              <a:rPr b="0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per altimetria e esposizione dei versanti,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Occupata da una certa superficie di </a:t>
            </a:r>
            <a:r>
              <a:rPr b="1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VIGNETI</a:t>
            </a:r>
            <a:endParaRPr b="1" i="0" sz="1500" u="none" cap="none" strike="noStrik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87" name="Google Shape;387;g2d57f01f977_0_442"/>
          <p:cNvSpPr txBox="1"/>
          <p:nvPr/>
        </p:nvSpPr>
        <p:spPr>
          <a:xfrm>
            <a:off x="574812" y="2738333"/>
            <a:ext cx="8059500" cy="5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Ogni singola </a:t>
            </a:r>
            <a:r>
              <a:rPr b="1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CENTRALINA</a:t>
            </a:r>
            <a:r>
              <a:rPr b="0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risulta così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RAPPRESENTATIVA</a:t>
            </a:r>
            <a:r>
              <a:rPr b="0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di una certa superficie </a:t>
            </a:r>
            <a:r>
              <a:rPr b="1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VITATA</a:t>
            </a:r>
            <a:endParaRPr b="1" i="0" sz="1500" u="none" cap="none" strike="noStrik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88" name="Google Shape;388;g2d57f01f977_0_442"/>
          <p:cNvSpPr txBox="1"/>
          <p:nvPr/>
        </p:nvSpPr>
        <p:spPr>
          <a:xfrm>
            <a:off x="689112" y="3615095"/>
            <a:ext cx="8059500" cy="8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La </a:t>
            </a:r>
            <a:r>
              <a:rPr b="1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PERCENTUALE</a:t>
            </a:r>
            <a:r>
              <a:rPr b="0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della superficie rappresentata (es. </a:t>
            </a:r>
            <a:r>
              <a:rPr b="1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5%</a:t>
            </a:r>
            <a:r>
              <a:rPr b="0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), 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rispetto al </a:t>
            </a:r>
            <a:r>
              <a:rPr b="1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TOTALE</a:t>
            </a:r>
            <a:r>
              <a:rPr b="0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dei vigneti della Denominazione (</a:t>
            </a:r>
            <a:r>
              <a:rPr b="1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100%</a:t>
            </a:r>
            <a:r>
              <a:rPr b="0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),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è il </a:t>
            </a:r>
            <a:r>
              <a:rPr b="1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PESO</a:t>
            </a:r>
            <a:r>
              <a:rPr b="0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che la centralina ottiene nel calcolo della media dei valori</a:t>
            </a:r>
            <a:endParaRPr b="0" i="0" sz="1500" u="none" cap="none" strike="noStrik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389" name="Google Shape;389;g2d57f01f977_0_4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135" y="1311365"/>
            <a:ext cx="4138652" cy="3604631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g2d57f01f977_0_442"/>
          <p:cNvSpPr txBox="1"/>
          <p:nvPr/>
        </p:nvSpPr>
        <p:spPr>
          <a:xfrm>
            <a:off x="4176656" y="1785591"/>
            <a:ext cx="4457700" cy="26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Le serie di Temperatura e Piovosità calcolate,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SERIE BRUNELLO FORMA 2020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risultano quindi estremamente rappresentative dell’annata in valutazione,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in quanto desunte tenendo conto della </a:t>
            </a:r>
            <a:r>
              <a:rPr b="1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localizzazione</a:t>
            </a:r>
            <a:r>
              <a:rPr b="0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dei vigneti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e delle effettive </a:t>
            </a:r>
            <a:r>
              <a:rPr b="1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superfici</a:t>
            </a:r>
            <a:r>
              <a:rPr b="0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 produttive rappresentate</a:t>
            </a:r>
            <a:endParaRPr b="0" i="0" sz="1500" u="none" cap="none" strike="noStrik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391" name="Google Shape;391;g2d57f01f977_0_4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91400" y="184875"/>
            <a:ext cx="1510477" cy="75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d57f01f977_0_452"/>
          <p:cNvSpPr txBox="1"/>
          <p:nvPr/>
        </p:nvSpPr>
        <p:spPr>
          <a:xfrm>
            <a:off x="812288" y="1814173"/>
            <a:ext cx="8059500" cy="4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Elaborata a partire dai dati delle Stazioni SIR e normalizzata con dati Serie Brunello Forma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Utilizzata con profitto nel PANEL DI CALIBRAZIONE</a:t>
            </a:r>
            <a:endParaRPr sz="1100"/>
          </a:p>
        </p:txBody>
      </p:sp>
      <p:sp>
        <p:nvSpPr>
          <p:cNvPr id="397" name="Google Shape;397;g2d57f01f977_0_452"/>
          <p:cNvSpPr txBox="1"/>
          <p:nvPr/>
        </p:nvSpPr>
        <p:spPr>
          <a:xfrm>
            <a:off x="812289" y="443036"/>
            <a:ext cx="28341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5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LE RISULTANZE</a:t>
            </a:r>
            <a:endParaRPr sz="1100"/>
          </a:p>
        </p:txBody>
      </p:sp>
      <p:sp>
        <p:nvSpPr>
          <p:cNvPr id="398" name="Google Shape;398;g2d57f01f977_0_452"/>
          <p:cNvSpPr txBox="1"/>
          <p:nvPr/>
        </p:nvSpPr>
        <p:spPr>
          <a:xfrm>
            <a:off x="812289" y="1164614"/>
            <a:ext cx="8059500" cy="5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50">
            <a:spAutoFit/>
          </a:bodyPr>
          <a:lstStyle/>
          <a:p>
            <a:pPr indent="-26035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ndara"/>
              <a:buChar char="-"/>
            </a:pPr>
            <a:r>
              <a:rPr b="0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SERIE STORICA 1996-2024</a:t>
            </a:r>
            <a:endParaRPr sz="1100"/>
          </a:p>
          <a:p>
            <a:pPr indent="-260350" lvl="2" marL="939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ndara"/>
              <a:buChar char="-"/>
            </a:pPr>
            <a:r>
              <a:rPr b="0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Temperature, Precipitazioni e Indici</a:t>
            </a:r>
            <a:endParaRPr b="0" i="0" sz="1500" u="none" cap="none" strike="noStrik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99" name="Google Shape;399;g2d57f01f977_0_452"/>
          <p:cNvSpPr txBox="1"/>
          <p:nvPr/>
        </p:nvSpPr>
        <p:spPr>
          <a:xfrm>
            <a:off x="812289" y="2625424"/>
            <a:ext cx="8059500" cy="19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50">
            <a:spAutoFit/>
          </a:bodyPr>
          <a:lstStyle/>
          <a:p>
            <a:pPr indent="-260350" lvl="0" marL="2540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ndara"/>
              <a:buChar char="-"/>
            </a:pPr>
            <a:r>
              <a:rPr b="0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SERIE BRUNELLO FORMA 2020</a:t>
            </a:r>
            <a:endParaRPr sz="1100"/>
          </a:p>
          <a:p>
            <a:pPr indent="-260350" lvl="2" marL="939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ndara"/>
              <a:buChar char="-"/>
            </a:pPr>
            <a:r>
              <a:rPr b="0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Temperature – Risorse e Limitazioni Termiche</a:t>
            </a:r>
            <a:endParaRPr sz="1100"/>
          </a:p>
          <a:p>
            <a:pPr indent="-260350" lvl="2" marL="939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ndara"/>
              <a:buChar char="-"/>
            </a:pPr>
            <a:r>
              <a:rPr b="0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Precipitazioni giornaliere e cumulate</a:t>
            </a:r>
            <a:endParaRPr sz="1100"/>
          </a:p>
          <a:p>
            <a:pPr indent="-260350" lvl="2" marL="939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ndara"/>
              <a:buChar char="-"/>
            </a:pPr>
            <a:r>
              <a:rPr b="0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Stress Idrico</a:t>
            </a:r>
            <a:endParaRPr sz="1100"/>
          </a:p>
          <a:p>
            <a:pPr indent="-260350" lvl="2" marL="939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ndara"/>
              <a:buChar char="-"/>
            </a:pPr>
            <a:r>
              <a:rPr b="0" i="0" lang="en-GB" sz="19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Indici e tabelle di sintesi</a:t>
            </a:r>
            <a:endParaRPr sz="1100"/>
          </a:p>
          <a:p>
            <a:pPr indent="0" lvl="2" marL="6858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-152400" lvl="2" marL="9398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00" name="Google Shape;400;g2d57f01f977_0_452"/>
          <p:cNvSpPr txBox="1"/>
          <p:nvPr/>
        </p:nvSpPr>
        <p:spPr>
          <a:xfrm>
            <a:off x="812288" y="4186595"/>
            <a:ext cx="80595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05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Elaborata con la metodologia precedentemente illustrata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Scientificamente validata dal Prof. Luigi Mariani (UNIBS) e Prof. Gabriele Cola (UNIMI)</a:t>
            </a:r>
            <a:endParaRPr sz="11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500" u="none" cap="none" strike="noStrik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Utilizzata con profitto nel PANEL DI DEGUSTAZIONE</a:t>
            </a:r>
            <a:endParaRPr sz="1100"/>
          </a:p>
        </p:txBody>
      </p:sp>
      <p:pic>
        <p:nvPicPr>
          <p:cNvPr id="401" name="Google Shape;401;g2d57f01f977_0_4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2288" y="891052"/>
            <a:ext cx="3548876" cy="1582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g2d57f01f977_0_4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24968" y="861569"/>
            <a:ext cx="3303548" cy="1565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g2d57f01f977_0_4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30297" y="918529"/>
            <a:ext cx="3525538" cy="1658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g2d57f01f977_0_4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30297" y="857770"/>
            <a:ext cx="3642586" cy="1706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g2d57f01f977_0_4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91400" y="184875"/>
            <a:ext cx="1510477" cy="75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2"/>
          <p:cNvSpPr txBox="1"/>
          <p:nvPr>
            <p:ph type="title"/>
          </p:nvPr>
        </p:nvSpPr>
        <p:spPr>
          <a:xfrm>
            <a:off x="628652" y="2738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GB" sz="3200"/>
              <a:t>1.5.3 Effetti del Clima sul Sangiovese</a:t>
            </a:r>
            <a:endParaRPr sz="3200"/>
          </a:p>
        </p:txBody>
      </p:sp>
      <p:sp>
        <p:nvSpPr>
          <p:cNvPr id="411" name="Google Shape;411;p12"/>
          <p:cNvSpPr txBox="1"/>
          <p:nvPr>
            <p:ph idx="1" type="body"/>
          </p:nvPr>
        </p:nvSpPr>
        <p:spPr>
          <a:xfrm>
            <a:off x="628650" y="1369225"/>
            <a:ext cx="7886700" cy="36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92500" lnSpcReduction="20000"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44144"/>
              <a:buFont typeface="Noto Sans Symbols"/>
              <a:buChar char="⮚"/>
            </a:pPr>
            <a:r>
              <a:rPr lang="en-GB" sz="1200"/>
              <a:t>La necessità di avere un nuovo modello è stata suffragata dal fatto che </a:t>
            </a:r>
            <a:r>
              <a:rPr b="1" lang="en-GB" sz="1200"/>
              <a:t>l’analisi dei principali dati analitici </a:t>
            </a:r>
            <a:r>
              <a:rPr lang="en-GB" sz="1200"/>
              <a:t>(Alcol, Acidità Totale, Estratti), grazie ai dati forniti da Valoritalia, </a:t>
            </a:r>
            <a:r>
              <a:rPr b="1" lang="en-GB" sz="1200"/>
              <a:t>non mostra delle sensibili differenze </a:t>
            </a:r>
            <a:r>
              <a:rPr lang="en-GB" sz="1200"/>
              <a:t>per le vendemmie dal 2007 al 2020 </a:t>
            </a:r>
            <a:endParaRPr sz="1200"/>
          </a:p>
          <a:p>
            <a:pPr indent="-33020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44144"/>
              <a:buFont typeface="Noto Sans Symbols"/>
              <a:buChar char="⮚"/>
            </a:pPr>
            <a:r>
              <a:rPr lang="en-GB" sz="1200"/>
              <a:t>Il cambio climatico ha evidenziato come il </a:t>
            </a:r>
            <a:r>
              <a:rPr b="1" lang="en-GB" sz="1200"/>
              <a:t>Sangiovese</a:t>
            </a:r>
            <a:r>
              <a:rPr lang="en-GB" sz="1200"/>
              <a:t> è oggi </a:t>
            </a:r>
            <a:r>
              <a:rPr b="1" lang="en-GB" sz="1200"/>
              <a:t>molto più esposto </a:t>
            </a:r>
            <a:r>
              <a:rPr lang="en-GB" sz="1200"/>
              <a:t>rispetto al passato a </a:t>
            </a:r>
            <a:r>
              <a:rPr b="1" lang="en-GB" sz="1200"/>
              <a:t>fenomeni di stress idrico e stress termico </a:t>
            </a:r>
            <a:endParaRPr b="1" sz="12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44144"/>
              <a:buFont typeface="Noto Sans Symbols"/>
              <a:buChar char="⮚"/>
            </a:pPr>
            <a:r>
              <a:rPr lang="en-GB" sz="1200"/>
              <a:t>Questi hanno effetti diversi sulla fisiologia del Sangiovese e su quello che poi si ritrova nel bicchiere soprattutto dal punto di </a:t>
            </a:r>
            <a:r>
              <a:rPr b="1" lang="en-GB" sz="1200"/>
              <a:t>vista aromatico </a:t>
            </a:r>
            <a:r>
              <a:rPr lang="en-GB" sz="1200"/>
              <a:t>e </a:t>
            </a:r>
            <a:r>
              <a:rPr b="1" lang="en-GB" sz="1200"/>
              <a:t>tannico</a:t>
            </a:r>
            <a:r>
              <a:rPr lang="en-GB" sz="1200"/>
              <a:t> a seconda:</a:t>
            </a:r>
            <a:endParaRPr sz="1200"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57248"/>
              <a:buFont typeface="Courier New"/>
              <a:buChar char="o"/>
            </a:pPr>
            <a:r>
              <a:rPr lang="en-GB" sz="1100"/>
              <a:t>Del livello di intensità di questi fenomeni </a:t>
            </a:r>
            <a:endParaRPr sz="1100"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57248"/>
              <a:buFont typeface="Courier New"/>
              <a:buChar char="o"/>
            </a:pPr>
            <a:r>
              <a:rPr lang="en-GB" sz="1100"/>
              <a:t>Della loro concomitanza o meno </a:t>
            </a:r>
            <a:endParaRPr sz="1100"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57248"/>
              <a:buFont typeface="Courier New"/>
              <a:buChar char="o"/>
            </a:pPr>
            <a:r>
              <a:rPr lang="en-GB" sz="1100"/>
              <a:t>Del period (Giugno-Luglio-Agosto) nel quale si verificano</a:t>
            </a:r>
            <a:endParaRPr sz="1100"/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44144"/>
              <a:buFont typeface="Noto Sans Symbols"/>
              <a:buChar char="⮚"/>
            </a:pPr>
            <a:r>
              <a:rPr lang="en-GB" sz="1200"/>
              <a:t>Il fatto di aver potuto studiare ed </a:t>
            </a:r>
            <a:r>
              <a:rPr b="1" lang="en-GB" sz="1200"/>
              <a:t>correlare</a:t>
            </a:r>
            <a:r>
              <a:rPr b="1" lang="en-GB" sz="1200"/>
              <a:t> l’analisi climatica </a:t>
            </a:r>
            <a:r>
              <a:rPr lang="en-GB" sz="1200"/>
              <a:t>con i rispettivi </a:t>
            </a:r>
            <a:r>
              <a:rPr b="1" lang="en-GB" sz="1200"/>
              <a:t>vini della decade 2010-2019 </a:t>
            </a:r>
            <a:r>
              <a:rPr lang="en-GB" sz="1200"/>
              <a:t>ha consentito di avere una profonda e chiara comprensione degli effetti del clima sul comportamento del Sangiovese.</a:t>
            </a:r>
            <a:endParaRPr/>
          </a:p>
        </p:txBody>
      </p:sp>
      <p:pic>
        <p:nvPicPr>
          <p:cNvPr id="412" name="Google Shape;412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1400" y="184875"/>
            <a:ext cx="1510477" cy="75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3"/>
          <p:cNvSpPr txBox="1"/>
          <p:nvPr>
            <p:ph type="title"/>
          </p:nvPr>
        </p:nvSpPr>
        <p:spPr>
          <a:xfrm>
            <a:off x="628652" y="2738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GB"/>
              <a:t>1.5.4 Selezione del Panel</a:t>
            </a:r>
            <a:endParaRPr/>
          </a:p>
          <a:p>
            <a:pPr indent="0" lvl="0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GB"/>
              <a:t>  di Degustazione</a:t>
            </a:r>
            <a:endParaRPr/>
          </a:p>
        </p:txBody>
      </p:sp>
      <p:sp>
        <p:nvSpPr>
          <p:cNvPr id="418" name="Google Shape;418;p13"/>
          <p:cNvSpPr txBox="1"/>
          <p:nvPr>
            <p:ph idx="1" type="body"/>
          </p:nvPr>
        </p:nvSpPr>
        <p:spPr>
          <a:xfrm>
            <a:off x="628650" y="1549250"/>
            <a:ext cx="7886700" cy="37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Char char="⮚"/>
            </a:pPr>
            <a:r>
              <a:rPr lang="en-GB" sz="1200"/>
              <a:t>Il modello prevede di scegliere un gruppo di esperti (</a:t>
            </a:r>
            <a:r>
              <a:rPr b="1" lang="en-GB" sz="1200"/>
              <a:t>Master of Wine</a:t>
            </a:r>
            <a:r>
              <a:rPr lang="en-GB" sz="1200"/>
              <a:t>):</a:t>
            </a:r>
            <a:endParaRPr sz="1200"/>
          </a:p>
          <a:p>
            <a:pPr indent="-2984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</a:pPr>
            <a:r>
              <a:rPr b="1" lang="en-GB" sz="1100"/>
              <a:t>Professionisti</a:t>
            </a:r>
            <a:r>
              <a:rPr lang="en-GB" sz="1100"/>
              <a:t> riconosciuti da un’</a:t>
            </a:r>
            <a:r>
              <a:rPr b="1" lang="en-GB" sz="1100"/>
              <a:t>organizzazione dal più alto prestigio internazionale</a:t>
            </a:r>
            <a:endParaRPr b="1" sz="1100"/>
          </a:p>
          <a:p>
            <a:pPr indent="-2984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</a:pPr>
            <a:r>
              <a:rPr lang="en-GB" sz="1100"/>
              <a:t>Di diversa </a:t>
            </a:r>
            <a:r>
              <a:rPr b="1" lang="en-GB" sz="1100"/>
              <a:t>provenienza geografica </a:t>
            </a:r>
            <a:r>
              <a:rPr lang="en-GB" sz="1100"/>
              <a:t>(paesi e continenti)</a:t>
            </a:r>
            <a:endParaRPr sz="1100"/>
          </a:p>
          <a:p>
            <a:pPr indent="-2984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</a:pPr>
            <a:r>
              <a:rPr lang="en-GB" sz="1100"/>
              <a:t>Di </a:t>
            </a:r>
            <a:r>
              <a:rPr b="1" lang="en-GB" sz="1100"/>
              <a:t>età </a:t>
            </a:r>
            <a:r>
              <a:rPr lang="en-GB" sz="1100"/>
              <a:t>diversa</a:t>
            </a:r>
            <a:r>
              <a:rPr b="1" lang="en-GB" sz="1100"/>
              <a:t> </a:t>
            </a:r>
            <a:endParaRPr b="1" sz="1100"/>
          </a:p>
          <a:p>
            <a:pPr indent="-2984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</a:pPr>
            <a:r>
              <a:rPr lang="en-GB" sz="1100"/>
              <a:t>Con un diverso </a:t>
            </a:r>
            <a:r>
              <a:rPr b="1" lang="en-GB" sz="1100"/>
              <a:t>background culturale </a:t>
            </a:r>
            <a:r>
              <a:rPr lang="en-GB" sz="1100"/>
              <a:t>e </a:t>
            </a:r>
            <a:r>
              <a:rPr b="1" lang="en-GB" sz="1100"/>
              <a:t>professionale </a:t>
            </a:r>
            <a:r>
              <a:rPr lang="en-GB" sz="1100"/>
              <a:t>(opinion leader, educators, esperti di marketing, winemakers, degustatori, buyers)</a:t>
            </a:r>
            <a:endParaRPr sz="1100"/>
          </a:p>
          <a:p>
            <a:pPr indent="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oto Sans Symbols"/>
              <a:buChar char="⮚"/>
            </a:pPr>
            <a:r>
              <a:rPr lang="en-GB" sz="1200"/>
              <a:t>Al panel di degustazione si </a:t>
            </a:r>
            <a:r>
              <a:rPr lang="en-GB" sz="1200"/>
              <a:t>aggiungono</a:t>
            </a:r>
            <a:r>
              <a:rPr lang="en-GB" sz="1200"/>
              <a:t> </a:t>
            </a:r>
            <a:r>
              <a:rPr b="1" lang="en-GB" sz="1200"/>
              <a:t>4 </a:t>
            </a:r>
            <a:r>
              <a:rPr b="1" lang="en-GB" sz="1200"/>
              <a:t>membri</a:t>
            </a:r>
            <a:r>
              <a:rPr b="1" lang="en-GB" sz="1200"/>
              <a:t> del CdA del Consorzio </a:t>
            </a:r>
            <a:r>
              <a:rPr lang="en-GB" sz="1200"/>
              <a:t>del Brunello di Montalcino che possono assistere al confronto sui vini degustati.</a:t>
            </a:r>
            <a:endParaRPr sz="1200"/>
          </a:p>
        </p:txBody>
      </p:sp>
      <p:pic>
        <p:nvPicPr>
          <p:cNvPr id="419" name="Google Shape;41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1400" y="184875"/>
            <a:ext cx="1510477" cy="75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4"/>
          <p:cNvSpPr txBox="1"/>
          <p:nvPr>
            <p:ph type="title"/>
          </p:nvPr>
        </p:nvSpPr>
        <p:spPr>
          <a:xfrm>
            <a:off x="628650" y="273850"/>
            <a:ext cx="80835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GB"/>
              <a:t>1.5.5 Calibrazione del Panel</a:t>
            </a:r>
            <a:br>
              <a:rPr lang="en-GB"/>
            </a:br>
            <a:r>
              <a:rPr lang="en-GB"/>
              <a:t>           di Degustazione</a:t>
            </a:r>
            <a:endParaRPr/>
          </a:p>
        </p:txBody>
      </p:sp>
      <p:sp>
        <p:nvSpPr>
          <p:cNvPr id="425" name="Google Shape;425;p14"/>
          <p:cNvSpPr txBox="1"/>
          <p:nvPr>
            <p:ph idx="1" type="body"/>
          </p:nvPr>
        </p:nvSpPr>
        <p:spPr>
          <a:xfrm>
            <a:off x="628650" y="1369225"/>
            <a:ext cx="7886700" cy="39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GB" sz="1200"/>
              <a:t>La calibrazione del panel prima di iniziare la degustazione dell’annata 2020 è un </a:t>
            </a:r>
            <a:r>
              <a:rPr b="1" lang="en-GB" sz="1200"/>
              <a:t>aspetto fondamentale</a:t>
            </a:r>
            <a:endParaRPr b="1" sz="1200"/>
          </a:p>
          <a:p>
            <a:pPr indent="-30480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GB" sz="1200"/>
              <a:t>I degustatori devono poter calibrare il proprio percepito grazie all’interpolazione degli andamenti climatici delle </a:t>
            </a:r>
            <a:r>
              <a:rPr b="1" lang="en-GB" sz="1200"/>
              <a:t>singole annate (2010-2019) </a:t>
            </a:r>
            <a:r>
              <a:rPr lang="en-GB" sz="1200"/>
              <a:t>con i rispettivi vini</a:t>
            </a:r>
            <a:endParaRPr sz="1200"/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•"/>
            </a:pPr>
            <a:r>
              <a:rPr lang="en-GB" sz="1200"/>
              <a:t>Il lavoro è orientato ad interpretare gli effetti di:</a:t>
            </a:r>
            <a:endParaRPr sz="1200"/>
          </a:p>
          <a:p>
            <a:pPr indent="-2984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urier New"/>
              <a:buChar char="o"/>
            </a:pPr>
            <a:r>
              <a:rPr lang="en-GB" sz="1100"/>
              <a:t>Ondate di calore prolungate </a:t>
            </a:r>
            <a:endParaRPr sz="1100"/>
          </a:p>
          <a:p>
            <a:pPr indent="-2984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urier New"/>
              <a:buChar char="o"/>
            </a:pPr>
            <a:r>
              <a:rPr lang="en-GB" sz="1100"/>
              <a:t>Temperature e stress idrici concomitanti nel periodo Luglio-Agosto </a:t>
            </a:r>
            <a:endParaRPr sz="1100"/>
          </a:p>
          <a:p>
            <a:pPr indent="-2984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urier New"/>
              <a:buChar char="o"/>
            </a:pPr>
            <a:r>
              <a:rPr lang="en-GB" sz="1100"/>
              <a:t>Piovosità ed andamenti termici regolari </a:t>
            </a:r>
            <a:endParaRPr sz="1100"/>
          </a:p>
          <a:p>
            <a:pPr indent="-2984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urier New"/>
              <a:buChar char="o"/>
            </a:pPr>
            <a:r>
              <a:rPr lang="en-GB" sz="1100"/>
              <a:t>Eccessi pluviometrici</a:t>
            </a:r>
            <a:endParaRPr sz="1100"/>
          </a:p>
          <a:p>
            <a:pPr indent="-2984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urier New"/>
              <a:buChar char="o"/>
            </a:pPr>
            <a:r>
              <a:rPr lang="en-GB" sz="1100"/>
              <a:t>Piogge nel periodo di fine Agosto e/o inizio di Settembre. </a:t>
            </a:r>
            <a:endParaRPr sz="1100"/>
          </a:p>
        </p:txBody>
      </p:sp>
      <p:pic>
        <p:nvPicPr>
          <p:cNvPr id="426" name="Google Shape;42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1400" y="184875"/>
            <a:ext cx="1510477" cy="75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5"/>
          <p:cNvSpPr txBox="1"/>
          <p:nvPr>
            <p:ph type="title"/>
          </p:nvPr>
        </p:nvSpPr>
        <p:spPr>
          <a:xfrm>
            <a:off x="628652" y="2738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GB"/>
              <a:t>1.5.6 Assaggio della Vendemmia </a:t>
            </a:r>
            <a:endParaRPr/>
          </a:p>
        </p:txBody>
      </p:sp>
      <p:sp>
        <p:nvSpPr>
          <p:cNvPr id="432" name="Google Shape;432;p15"/>
          <p:cNvSpPr txBox="1"/>
          <p:nvPr>
            <p:ph idx="1" type="body"/>
          </p:nvPr>
        </p:nvSpPr>
        <p:spPr>
          <a:xfrm>
            <a:off x="579752" y="1456170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GB" sz="1200">
                <a:solidFill>
                  <a:schemeClr val="dk1"/>
                </a:solidFill>
              </a:rPr>
              <a:t>Brunello di Montalcino annata </a:t>
            </a:r>
            <a:r>
              <a:rPr b="1" lang="en-GB" sz="1200">
                <a:solidFill>
                  <a:schemeClr val="dk1"/>
                </a:solidFill>
              </a:rPr>
              <a:t>imbottigliati </a:t>
            </a:r>
            <a:r>
              <a:rPr lang="en-GB" sz="1200">
                <a:solidFill>
                  <a:schemeClr val="dk1"/>
                </a:solidFill>
              </a:rPr>
              <a:t>e </a:t>
            </a:r>
            <a:r>
              <a:rPr b="1" lang="en-GB" sz="1200">
                <a:solidFill>
                  <a:schemeClr val="dk1"/>
                </a:solidFill>
              </a:rPr>
              <a:t>certificati DOCG</a:t>
            </a:r>
            <a:r>
              <a:rPr lang="en-GB" sz="1200">
                <a:solidFill>
                  <a:schemeClr val="dk1"/>
                </a:solidFill>
              </a:rPr>
              <a:t>, pronti per l’immissione al commercio (es. 2020 -&gt; 01/01/2025) </a:t>
            </a:r>
            <a:r>
              <a:rPr b="1" lang="en-GB" sz="1200">
                <a:solidFill>
                  <a:schemeClr val="dk1"/>
                </a:solidFill>
              </a:rPr>
              <a:t>volontariamente inviati dai soci </a:t>
            </a:r>
            <a:r>
              <a:rPr lang="en-GB" sz="1200">
                <a:solidFill>
                  <a:schemeClr val="dk1"/>
                </a:solidFill>
              </a:rPr>
              <a:t>del Consorzio. 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GB" sz="1200">
                <a:solidFill>
                  <a:schemeClr val="dk1"/>
                </a:solidFill>
              </a:rPr>
              <a:t>Vini messi </a:t>
            </a:r>
            <a:r>
              <a:rPr b="1" lang="en-GB" sz="1200">
                <a:solidFill>
                  <a:schemeClr val="dk1"/>
                </a:solidFill>
              </a:rPr>
              <a:t>in degustazione bendata </a:t>
            </a:r>
            <a:r>
              <a:rPr lang="en-GB" sz="1200">
                <a:solidFill>
                  <a:schemeClr val="dk1"/>
                </a:solidFill>
              </a:rPr>
              <a:t>in batterie da 6 vini </a:t>
            </a:r>
            <a:r>
              <a:rPr b="1" lang="en-GB" sz="1200">
                <a:solidFill>
                  <a:schemeClr val="dk1"/>
                </a:solidFill>
              </a:rPr>
              <a:t>randomizzati </a:t>
            </a:r>
            <a:r>
              <a:rPr lang="en-GB" sz="1200">
                <a:solidFill>
                  <a:schemeClr val="dk1"/>
                </a:solidFill>
              </a:rPr>
              <a:t>per zona di provenienza e dimensione del produttore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GB" sz="1200"/>
              <a:t>Assaggi e commenti del panel di degustazione su un </a:t>
            </a:r>
            <a:r>
              <a:rPr b="1" lang="en-GB" sz="1200"/>
              <a:t>supporto informatico</a:t>
            </a:r>
            <a:r>
              <a:rPr lang="en-GB" sz="1200"/>
              <a:t> di catalogazione e condivisione delle note di degustazione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-GB" sz="1200"/>
              <a:t>I </a:t>
            </a:r>
            <a:r>
              <a:rPr b="1" lang="en-GB" sz="1200"/>
              <a:t>dati climatici </a:t>
            </a:r>
            <a:r>
              <a:rPr lang="en-GB" sz="1200"/>
              <a:t>dell’annata di riferimento presentati in </a:t>
            </a:r>
            <a:r>
              <a:rPr b="1" lang="en-GB" sz="1200"/>
              <a:t>fase di preparazione </a:t>
            </a:r>
            <a:r>
              <a:rPr lang="en-GB" sz="1200"/>
              <a:t>della degustazione</a:t>
            </a:r>
            <a:endParaRPr sz="1200"/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b="1" lang="en-GB" sz="1200"/>
              <a:t>A</a:t>
            </a:r>
            <a:r>
              <a:rPr b="1" lang="en-GB" sz="1200"/>
              <a:t>nalisi dei vini</a:t>
            </a:r>
            <a:r>
              <a:rPr lang="en-GB" sz="1200"/>
              <a:t> per i principali parametri (Alcool, Zuccheri Residui, pH, Acidità totale, Ac. Volatile, Polifenoli Totali, </a:t>
            </a:r>
            <a:r>
              <a:rPr lang="en-GB" sz="1200"/>
              <a:t>Antociani</a:t>
            </a:r>
            <a:r>
              <a:rPr lang="en-GB" sz="1200"/>
              <a:t> Totali, estratto secco)</a:t>
            </a:r>
            <a:endParaRPr sz="1200"/>
          </a:p>
        </p:txBody>
      </p:sp>
      <p:pic>
        <p:nvPicPr>
          <p:cNvPr id="433" name="Google Shape;43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1400" y="184875"/>
            <a:ext cx="1510477" cy="75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17"/>
          <p:cNvSpPr txBox="1"/>
          <p:nvPr>
            <p:ph type="title"/>
          </p:nvPr>
        </p:nvSpPr>
        <p:spPr>
          <a:xfrm>
            <a:off x="628652" y="2738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GB"/>
              <a:t>1.5.7 Elaborazione dei Dati Finali </a:t>
            </a:r>
            <a:endParaRPr/>
          </a:p>
        </p:txBody>
      </p:sp>
      <p:sp>
        <p:nvSpPr>
          <p:cNvPr id="439" name="Google Shape;439;p17"/>
          <p:cNvSpPr txBox="1"/>
          <p:nvPr>
            <p:ph idx="1" type="body"/>
          </p:nvPr>
        </p:nvSpPr>
        <p:spPr>
          <a:xfrm>
            <a:off x="628652" y="1369220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600"/>
              <a:buChar char="•"/>
            </a:pPr>
            <a:r>
              <a:rPr lang="en-GB" sz="1200"/>
              <a:t>Le </a:t>
            </a:r>
            <a:r>
              <a:rPr b="1" lang="en-GB" sz="1200"/>
              <a:t>note di degustazione di ogni singolo vino </a:t>
            </a:r>
            <a:r>
              <a:rPr lang="en-GB" sz="1200"/>
              <a:t>più le </a:t>
            </a:r>
            <a:r>
              <a:rPr b="1" lang="en-GB" sz="1200"/>
              <a:t>8 note finali di sintesi </a:t>
            </a:r>
            <a:r>
              <a:rPr lang="en-GB" sz="1200"/>
              <a:t>dell’annata (elaborate da ognuno degli 8 MWs) analizzate al fine di:</a:t>
            </a:r>
            <a:br>
              <a:rPr lang="en-GB" sz="1200"/>
            </a:br>
            <a:endParaRPr sz="1200"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urier New"/>
              <a:buChar char="o"/>
            </a:pPr>
            <a:r>
              <a:rPr b="1" lang="en-GB" sz="1200"/>
              <a:t>Evidenziare percorsi e percezioni comuni</a:t>
            </a:r>
            <a:endParaRPr b="1" sz="1200"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urier New"/>
              <a:buChar char="o"/>
            </a:pPr>
            <a:r>
              <a:rPr b="1" lang="en-GB" sz="1200"/>
              <a:t>Isolare preferenze o sensazioni singole </a:t>
            </a:r>
            <a:endParaRPr b="1" sz="1200"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urier New"/>
              <a:buChar char="o"/>
            </a:pPr>
            <a:r>
              <a:rPr b="1" lang="en-GB" sz="1200"/>
              <a:t>Aggregate ed elaborare </a:t>
            </a:r>
            <a:r>
              <a:rPr lang="en-GB" sz="1200"/>
              <a:t>con specifici software di </a:t>
            </a:r>
            <a:r>
              <a:rPr b="1" lang="en-GB" sz="1200"/>
              <a:t>“word clouds”.</a:t>
            </a:r>
            <a:endParaRPr b="1" sz="1200"/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pic>
        <p:nvPicPr>
          <p:cNvPr id="440" name="Google Shape;44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1400" y="184875"/>
            <a:ext cx="1510477" cy="75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8"/>
          <p:cNvSpPr txBox="1"/>
          <p:nvPr>
            <p:ph type="title"/>
          </p:nvPr>
        </p:nvSpPr>
        <p:spPr>
          <a:xfrm>
            <a:off x="628652" y="2738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GB"/>
              <a:t>1.6  Risultati di Brunello FORMA</a:t>
            </a:r>
            <a:endParaRPr/>
          </a:p>
        </p:txBody>
      </p:sp>
      <p:sp>
        <p:nvSpPr>
          <p:cNvPr id="446" name="Google Shape;446;p18"/>
          <p:cNvSpPr txBox="1"/>
          <p:nvPr>
            <p:ph idx="1" type="body"/>
          </p:nvPr>
        </p:nvSpPr>
        <p:spPr>
          <a:xfrm>
            <a:off x="628652" y="1369220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➢"/>
            </a:pPr>
            <a:r>
              <a:rPr b="1" lang="en-GB" sz="1200">
                <a:solidFill>
                  <a:schemeClr val="dk1"/>
                </a:solidFill>
              </a:rPr>
              <a:t>WORLD CLOUD</a:t>
            </a:r>
            <a:endParaRPr b="1" sz="12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-GB" sz="1200">
                <a:solidFill>
                  <a:schemeClr val="dk1"/>
                </a:solidFill>
              </a:rPr>
              <a:t>Visualizzazione grafica della ripetizione di termini qualificativi all’interno delle note del panel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Char char="➢"/>
            </a:pPr>
            <a:r>
              <a:rPr b="1" lang="en-GB" sz="1200">
                <a:solidFill>
                  <a:schemeClr val="dk1"/>
                </a:solidFill>
              </a:rPr>
              <a:t>SELEZIONE SEMANTICA DEI DESCRITTORI CHIAVE DELLA VENDEMMIA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-GB" sz="1200">
                <a:solidFill>
                  <a:schemeClr val="dk1"/>
                </a:solidFill>
              </a:rPr>
              <a:t>Con l’obiettivo di rilevare i caratteri più rilevanti della vendemmia 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Char char="➢"/>
            </a:pPr>
            <a:r>
              <a:rPr lang="en-GB" sz="1200">
                <a:solidFill>
                  <a:schemeClr val="dk1"/>
                </a:solidFill>
              </a:rPr>
              <a:t>Definizione dello </a:t>
            </a:r>
            <a:r>
              <a:rPr b="1" lang="en-GB" sz="1200">
                <a:solidFill>
                  <a:schemeClr val="dk1"/>
                </a:solidFill>
              </a:rPr>
              <a:t>“STATEMENT” finale</a:t>
            </a:r>
            <a:endParaRPr b="1" sz="12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-GB" sz="1200">
                <a:solidFill>
                  <a:schemeClr val="dk1"/>
                </a:solidFill>
              </a:rPr>
              <a:t>Tre parole che insieme meglio esprimono la FORMA della vendemmia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447" name="Google Shape;44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1400" y="184875"/>
            <a:ext cx="1510477" cy="75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13db112398_6_182"/>
          <p:cNvSpPr txBox="1"/>
          <p:nvPr>
            <p:ph type="title"/>
          </p:nvPr>
        </p:nvSpPr>
        <p:spPr>
          <a:xfrm>
            <a:off x="628652" y="2738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GB"/>
              <a:t>1.7  Lo “Statement” Finale </a:t>
            </a:r>
            <a:r>
              <a:rPr lang="en-GB" sz="1600"/>
              <a:t>(1/2</a:t>
            </a:r>
            <a:r>
              <a:rPr lang="en-GB" sz="1600"/>
              <a:t>)</a:t>
            </a:r>
            <a:endParaRPr sz="1600"/>
          </a:p>
        </p:txBody>
      </p:sp>
      <p:sp>
        <p:nvSpPr>
          <p:cNvPr id="453" name="Google Shape;453;g313db112398_6_182"/>
          <p:cNvSpPr txBox="1"/>
          <p:nvPr>
            <p:ph idx="1" type="body"/>
          </p:nvPr>
        </p:nvSpPr>
        <p:spPr>
          <a:xfrm>
            <a:off x="628652" y="1369220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lnSpcReduction="20000"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➢"/>
            </a:pPr>
            <a:r>
              <a:rPr lang="en-GB" sz="1200">
                <a:solidFill>
                  <a:schemeClr val="dk1"/>
                </a:solidFill>
              </a:rPr>
              <a:t>È il passaggio finale di un percorso per step in una sorta di </a:t>
            </a:r>
            <a:r>
              <a:rPr b="1" lang="en-GB" sz="1200">
                <a:solidFill>
                  <a:schemeClr val="dk1"/>
                </a:solidFill>
              </a:rPr>
              <a:t>imbuto </a:t>
            </a:r>
            <a:r>
              <a:rPr lang="en-GB" sz="1200">
                <a:solidFill>
                  <a:schemeClr val="dk1"/>
                </a:solidFill>
              </a:rPr>
              <a:t>(funneling)</a:t>
            </a:r>
            <a:endParaRPr sz="12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➢"/>
            </a:pPr>
            <a:r>
              <a:rPr lang="en-GB" sz="1200">
                <a:solidFill>
                  <a:schemeClr val="dk1"/>
                </a:solidFill>
              </a:rPr>
              <a:t>Lo statement sintetizza in tre parole </a:t>
            </a:r>
            <a:r>
              <a:rPr b="1" lang="en-GB" sz="1200">
                <a:solidFill>
                  <a:schemeClr val="dk1"/>
                </a:solidFill>
              </a:rPr>
              <a:t>i concetti</a:t>
            </a:r>
            <a:r>
              <a:rPr b="1" lang="en-GB" sz="1200">
                <a:solidFill>
                  <a:schemeClr val="dk1"/>
                </a:solidFill>
              </a:rPr>
              <a:t> ricorrenti </a:t>
            </a:r>
            <a:r>
              <a:rPr lang="en-GB" sz="1200">
                <a:solidFill>
                  <a:schemeClr val="dk1"/>
                </a:solidFill>
              </a:rPr>
              <a:t>nelle note del panel di degustazione 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Char char="➢"/>
            </a:pPr>
            <a:r>
              <a:rPr lang="en-GB" sz="1200">
                <a:solidFill>
                  <a:schemeClr val="dk1"/>
                </a:solidFill>
              </a:rPr>
              <a:t>Le tre parole che rimandano ad alcuni specifici aspetti qualitativi del vino:</a:t>
            </a:r>
            <a:endParaRPr sz="1200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b="1" lang="en-GB" sz="1100">
                <a:solidFill>
                  <a:schemeClr val="dk1"/>
                </a:solidFill>
              </a:rPr>
              <a:t>Profilo aromatico</a:t>
            </a:r>
            <a:r>
              <a:rPr lang="en-GB" sz="1100">
                <a:solidFill>
                  <a:schemeClr val="dk1"/>
                </a:solidFill>
              </a:rPr>
              <a:t> (intensità e tipologia) e </a:t>
            </a:r>
            <a:r>
              <a:rPr b="1" lang="en-GB" sz="1100">
                <a:solidFill>
                  <a:schemeClr val="dk1"/>
                </a:solidFill>
              </a:rPr>
              <a:t>struttura</a:t>
            </a:r>
            <a:endParaRPr b="1" sz="1100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b="1" lang="en-GB" sz="1100">
                <a:solidFill>
                  <a:schemeClr val="dk1"/>
                </a:solidFill>
              </a:rPr>
              <a:t>Equilibrio</a:t>
            </a:r>
            <a:r>
              <a:rPr b="1" lang="en-GB" sz="1100">
                <a:solidFill>
                  <a:schemeClr val="dk1"/>
                </a:solidFill>
              </a:rPr>
              <a:t> </a:t>
            </a:r>
            <a:r>
              <a:rPr lang="en-GB" sz="1100">
                <a:solidFill>
                  <a:schemeClr val="dk1"/>
                </a:solidFill>
              </a:rPr>
              <a:t>(tra acidità, tannini ed alcool)</a:t>
            </a:r>
            <a:endParaRPr sz="1100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b="1" lang="en-GB" sz="1100">
                <a:solidFill>
                  <a:schemeClr val="dk1"/>
                </a:solidFill>
              </a:rPr>
              <a:t>Livello e qualità dei tannini </a:t>
            </a:r>
            <a:endParaRPr b="1" sz="1100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b="1" lang="en-GB" sz="1100">
                <a:solidFill>
                  <a:schemeClr val="dk1"/>
                </a:solidFill>
              </a:rPr>
              <a:t>Potenziale di invecchiamento </a:t>
            </a:r>
            <a:endParaRPr b="1" sz="1100">
              <a:solidFill>
                <a:schemeClr val="dk1"/>
              </a:solidFill>
            </a:endParaRPr>
          </a:p>
          <a:p>
            <a:pPr indent="-29845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b="1" lang="en-GB" sz="1100">
                <a:solidFill>
                  <a:schemeClr val="dk1"/>
                </a:solidFill>
              </a:rPr>
              <a:t>Consistenza tra i vini</a:t>
            </a:r>
            <a:r>
              <a:rPr lang="en-GB" sz="1100">
                <a:solidFill>
                  <a:schemeClr val="dk1"/>
                </a:solidFill>
              </a:rPr>
              <a:t> (soprattutto in tema di profondità e complessità)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Char char="➢"/>
            </a:pPr>
            <a:r>
              <a:rPr b="1" lang="en-GB" sz="1500">
                <a:solidFill>
                  <a:schemeClr val="dk1"/>
                </a:solidFill>
              </a:rPr>
              <a:t>S</a:t>
            </a:r>
            <a:r>
              <a:rPr b="1" lang="en-GB" sz="1500">
                <a:solidFill>
                  <a:schemeClr val="dk1"/>
                </a:solidFill>
              </a:rPr>
              <a:t>ono le parole che meglio definiscono il carattere e l’anima della vendemmia. </a:t>
            </a:r>
            <a:endParaRPr b="1" sz="1500">
              <a:solidFill>
                <a:schemeClr val="dk1"/>
              </a:solidFill>
            </a:endParaRPr>
          </a:p>
        </p:txBody>
      </p:sp>
      <p:pic>
        <p:nvPicPr>
          <p:cNvPr id="454" name="Google Shape;454;g313db112398_6_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1400" y="184875"/>
            <a:ext cx="1510477" cy="75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13db112398_6_122"/>
          <p:cNvSpPr txBox="1"/>
          <p:nvPr>
            <p:ph type="ctrTitle"/>
          </p:nvPr>
        </p:nvSpPr>
        <p:spPr>
          <a:xfrm>
            <a:off x="1143002" y="2964551"/>
            <a:ext cx="6858000" cy="1155900"/>
          </a:xfrm>
          <a:prstGeom prst="rect">
            <a:avLst/>
          </a:prstGeom>
          <a:noFill/>
          <a:ln>
            <a:noFill/>
          </a:ln>
        </p:spPr>
        <p:txBody>
          <a:bodyPr anchorCtr="1" anchor="b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7391"/>
              <a:buNone/>
            </a:pPr>
            <a:r>
              <a:rPr lang="en-GB" sz="3833"/>
              <a:t>Sezione 1</a:t>
            </a:r>
            <a:br>
              <a:rPr lang="en-GB"/>
            </a:br>
            <a:r>
              <a:rPr lang="en-GB"/>
              <a:t> METODOLOGIA </a:t>
            </a:r>
            <a:endParaRPr sz="3000"/>
          </a:p>
        </p:txBody>
      </p:sp>
      <p:pic>
        <p:nvPicPr>
          <p:cNvPr id="99" name="Google Shape;99;g313db112398_6_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6112" y="476975"/>
            <a:ext cx="3631775" cy="180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14056a710d_2_0"/>
          <p:cNvSpPr txBox="1"/>
          <p:nvPr>
            <p:ph type="title"/>
          </p:nvPr>
        </p:nvSpPr>
        <p:spPr>
          <a:xfrm>
            <a:off x="628652" y="2738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GB"/>
              <a:t>1.7  Lo “Statement” Finale </a:t>
            </a:r>
            <a:r>
              <a:rPr lang="en-GB" sz="1600">
                <a:solidFill>
                  <a:schemeClr val="dk1"/>
                </a:solidFill>
              </a:rPr>
              <a:t>(2/2)</a:t>
            </a:r>
            <a:endParaRPr/>
          </a:p>
        </p:txBody>
      </p:sp>
      <p:sp>
        <p:nvSpPr>
          <p:cNvPr id="460" name="Google Shape;460;g314056a710d_2_0"/>
          <p:cNvSpPr txBox="1"/>
          <p:nvPr>
            <p:ph idx="1" type="body"/>
          </p:nvPr>
        </p:nvSpPr>
        <p:spPr>
          <a:xfrm>
            <a:off x="628650" y="1682900"/>
            <a:ext cx="7886700" cy="28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457200" rtl="0" algn="ctr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i="1" lang="en-GB" sz="1500">
                <a:solidFill>
                  <a:schemeClr val="dk1"/>
                </a:solidFill>
              </a:rPr>
              <a:t>Lo statement </a:t>
            </a:r>
            <a:r>
              <a:rPr i="1" lang="en-GB" sz="1500">
                <a:solidFill>
                  <a:schemeClr val="dk1"/>
                </a:solidFill>
              </a:rPr>
              <a:t>finale non è quindi un giudizio ma una indicazione di interpretazione direzionale rappresentativa dell’insieme dei vini della denominazione.</a:t>
            </a:r>
            <a:endParaRPr i="1" sz="1500">
              <a:solidFill>
                <a:schemeClr val="dk1"/>
              </a:solidFill>
            </a:endParaRPr>
          </a:p>
          <a:p>
            <a:pPr indent="0" lvl="0" marL="457200" rtl="0" algn="ctr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i="1" lang="en-GB" sz="1500">
                <a:solidFill>
                  <a:schemeClr val="dk1"/>
                </a:solidFill>
              </a:rPr>
              <a:t>Brunelllo FORMA con il suo statement celebra la diversità di Montalcino sulla quale si innesta l’identità e il racconto di ogni singolo produttore</a:t>
            </a:r>
            <a:r>
              <a:rPr b="1" i="1" lang="en-GB" sz="1400">
                <a:solidFill>
                  <a:schemeClr val="dk1"/>
                </a:solidFill>
              </a:rPr>
              <a:t>. </a:t>
            </a:r>
            <a:endParaRPr b="1" i="1"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i="1" sz="1400">
              <a:solidFill>
                <a:schemeClr val="dk1"/>
              </a:solidFill>
            </a:endParaRPr>
          </a:p>
        </p:txBody>
      </p:sp>
      <p:pic>
        <p:nvPicPr>
          <p:cNvPr id="461" name="Google Shape;461;g314056a710d_2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1400" y="184875"/>
            <a:ext cx="1510477" cy="75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14056a710d_2_5"/>
          <p:cNvSpPr txBox="1"/>
          <p:nvPr>
            <p:ph type="title"/>
          </p:nvPr>
        </p:nvSpPr>
        <p:spPr>
          <a:xfrm>
            <a:off x="628652" y="2738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GB"/>
              <a:t>1.8  Prossimi Passi: </a:t>
            </a:r>
            <a:r>
              <a:rPr lang="en-GB" sz="1600"/>
              <a:t> </a:t>
            </a:r>
            <a:endParaRPr sz="1600"/>
          </a:p>
        </p:txBody>
      </p:sp>
      <p:sp>
        <p:nvSpPr>
          <p:cNvPr id="467" name="Google Shape;467;g314056a710d_2_5"/>
          <p:cNvSpPr txBox="1"/>
          <p:nvPr>
            <p:ph idx="1" type="body"/>
          </p:nvPr>
        </p:nvSpPr>
        <p:spPr>
          <a:xfrm>
            <a:off x="628650" y="1369225"/>
            <a:ext cx="6876600" cy="37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65100" lvl="0" marL="1778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Arial"/>
              <a:buChar char="●"/>
            </a:pPr>
            <a:r>
              <a:rPr lang="en-GB" sz="1200"/>
              <a:t>Siamo solo all’inizio di un percorso che ha sicuramente dei </a:t>
            </a:r>
            <a:r>
              <a:rPr b="1" lang="en-GB" sz="1200"/>
              <a:t>margini di miglioramento </a:t>
            </a:r>
            <a:endParaRPr b="1" sz="1200"/>
          </a:p>
          <a:p>
            <a:pPr indent="-152400" lvl="0" marL="1778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200"/>
              <a:buChar char="●"/>
            </a:pPr>
            <a:r>
              <a:rPr lang="en-GB" sz="1200"/>
              <a:t>Maggiori informazioni arriveranno da:</a:t>
            </a:r>
            <a:endParaRPr sz="1200"/>
          </a:p>
          <a:p>
            <a:pPr indent="-304800" lvl="1" marL="9144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200"/>
              <a:buChar char="○"/>
            </a:pPr>
            <a:r>
              <a:rPr b="1" lang="en-GB" sz="1100">
                <a:solidFill>
                  <a:schemeClr val="dk1"/>
                </a:solidFill>
              </a:rPr>
              <a:t>aumento della densità delle centraline meteo</a:t>
            </a:r>
            <a:r>
              <a:rPr lang="en-GB" sz="1100">
                <a:solidFill>
                  <a:schemeClr val="dk1"/>
                </a:solidFill>
              </a:rPr>
              <a:t>, in particolare in quelle zone dove vi è minore densità</a:t>
            </a:r>
            <a:endParaRPr sz="1200"/>
          </a:p>
          <a:p>
            <a:pPr indent="-304800" lvl="1" marL="9144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200"/>
              <a:buChar char="○"/>
            </a:pPr>
            <a:r>
              <a:rPr b="1" lang="en-GB" sz="1100">
                <a:solidFill>
                  <a:schemeClr val="dk1"/>
                </a:solidFill>
              </a:rPr>
              <a:t>studio di ulteriori indici climatologici </a:t>
            </a:r>
            <a:r>
              <a:rPr lang="en-GB" sz="1100">
                <a:solidFill>
                  <a:schemeClr val="dk1"/>
                </a:solidFill>
              </a:rPr>
              <a:t>(es. radiazione solare, anemometria di dettaglio, misure di stress idrico dirette, ecc….)</a:t>
            </a:r>
            <a:endParaRPr sz="1100">
              <a:solidFill>
                <a:schemeClr val="dk1"/>
              </a:solidFill>
            </a:endParaRPr>
          </a:p>
          <a:p>
            <a:pPr indent="-298450" lvl="1" marL="9144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b="1" lang="en-GB" sz="1100">
                <a:solidFill>
                  <a:schemeClr val="dk1"/>
                </a:solidFill>
              </a:rPr>
              <a:t>studio e l'analisi di ulteriori componenti ambientali</a:t>
            </a:r>
            <a:r>
              <a:rPr lang="en-GB" sz="1100">
                <a:solidFill>
                  <a:schemeClr val="dk1"/>
                </a:solidFill>
              </a:rPr>
              <a:t> che caratterizzano lo sviluppo fenologico della vite (es. pedologia, biodiversità, bilancio idrico di dettaglio, etc.)</a:t>
            </a:r>
            <a:endParaRPr sz="1100">
              <a:solidFill>
                <a:schemeClr val="dk1"/>
              </a:solidFill>
            </a:endParaRPr>
          </a:p>
          <a:p>
            <a:pPr indent="-298450" lvl="1" marL="9144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b="1" lang="en-GB" sz="1100">
                <a:solidFill>
                  <a:schemeClr val="dk1"/>
                </a:solidFill>
              </a:rPr>
              <a:t>consolidarsi di una serie storica</a:t>
            </a:r>
            <a:r>
              <a:rPr lang="en-GB" sz="1100">
                <a:solidFill>
                  <a:schemeClr val="dk1"/>
                </a:solidFill>
              </a:rPr>
              <a:t> che gode di questa unica interpolazione dei dati (cosa che oggi ci limita molto nell’analisi del passato).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200"/>
              <a:t> </a:t>
            </a:r>
            <a:endParaRPr sz="1200"/>
          </a:p>
        </p:txBody>
      </p:sp>
      <p:pic>
        <p:nvPicPr>
          <p:cNvPr id="468" name="Google Shape;468;g314056a710d_2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1400" y="184875"/>
            <a:ext cx="1510477" cy="75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1"/>
          <p:cNvSpPr txBox="1"/>
          <p:nvPr>
            <p:ph type="title"/>
          </p:nvPr>
        </p:nvSpPr>
        <p:spPr>
          <a:xfrm>
            <a:off x="628652" y="2738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GB"/>
              <a:t>1.</a:t>
            </a:r>
            <a:r>
              <a:rPr lang="en-GB"/>
              <a:t>8</a:t>
            </a:r>
            <a:r>
              <a:rPr lang="en-GB"/>
              <a:t>  Conclusioni: </a:t>
            </a:r>
            <a:r>
              <a:rPr lang="en-GB" sz="1600"/>
              <a:t>(1/2) </a:t>
            </a:r>
            <a:endParaRPr sz="1600"/>
          </a:p>
        </p:txBody>
      </p:sp>
      <p:sp>
        <p:nvSpPr>
          <p:cNvPr id="474" name="Google Shape;474;p21"/>
          <p:cNvSpPr txBox="1"/>
          <p:nvPr>
            <p:ph idx="1" type="body"/>
          </p:nvPr>
        </p:nvSpPr>
        <p:spPr>
          <a:xfrm>
            <a:off x="628652" y="1369219"/>
            <a:ext cx="8298000" cy="37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27000" lvl="0" marL="1270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</a:pPr>
            <a:r>
              <a:rPr lang="en-GB" sz="1200"/>
              <a:t>I</a:t>
            </a:r>
            <a:r>
              <a:rPr lang="en-GB" sz="1400"/>
              <a:t>l modello BRUNELLO FORMA consente di:</a:t>
            </a:r>
            <a:endParaRPr sz="1400"/>
          </a:p>
          <a:p>
            <a:pPr indent="-165100" lvl="0" marL="177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1" lang="en-GB" sz="1400"/>
              <a:t>Unire dati oggettivi </a:t>
            </a:r>
            <a:r>
              <a:rPr b="1" lang="en-GB" sz="1400"/>
              <a:t>a dati olistici</a:t>
            </a:r>
            <a:endParaRPr b="1" sz="1400"/>
          </a:p>
          <a:p>
            <a:pPr indent="-165100" lvl="0" marL="1778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1" lang="en-GB" sz="1400"/>
              <a:t>Individuare elementi chiave del rapporto clima (annata) / vino per il Sangiovese</a:t>
            </a:r>
            <a:endParaRPr sz="1400"/>
          </a:p>
          <a:p>
            <a:pPr indent="-165100" lvl="0" marL="1778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1" lang="en-GB" sz="1400"/>
              <a:t>Approcciare il concetto del cambiamento climatico e dei suoi effetti sul vino con un modello innovativo</a:t>
            </a:r>
            <a:endParaRPr sz="1400"/>
          </a:p>
          <a:p>
            <a:pPr indent="-165100" lvl="0" marL="1778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GB" sz="1400"/>
              <a:t>Essere </a:t>
            </a:r>
            <a:r>
              <a:rPr b="1" lang="en-GB" sz="1400"/>
              <a:t>un supporto decisionale per i produttori</a:t>
            </a:r>
            <a:r>
              <a:rPr lang="en-GB" sz="1400"/>
              <a:t> (</a:t>
            </a:r>
            <a:r>
              <a:rPr lang="en-GB" sz="1400"/>
              <a:t>per operazioni agronomiche, scelte vendemmiali e pratiche enologiche)</a:t>
            </a:r>
            <a:endParaRPr sz="1400"/>
          </a:p>
          <a:p>
            <a:pPr indent="-165100" lvl="0" marL="1778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b="1" lang="en-GB" sz="1400"/>
              <a:t>Conoscere il territorio </a:t>
            </a:r>
            <a:r>
              <a:rPr lang="en-GB" sz="1400"/>
              <a:t>(in questo la denominazione deve investire per avere maglia sempre più stretta di raccolta dati al fine di meglio rappresentare la forte eterogeneità).</a:t>
            </a:r>
            <a:endParaRPr sz="1400"/>
          </a:p>
        </p:txBody>
      </p:sp>
      <p:pic>
        <p:nvPicPr>
          <p:cNvPr id="475" name="Google Shape;47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1400" y="184875"/>
            <a:ext cx="1510477" cy="75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2"/>
          <p:cNvSpPr txBox="1"/>
          <p:nvPr>
            <p:ph type="title"/>
          </p:nvPr>
        </p:nvSpPr>
        <p:spPr>
          <a:xfrm>
            <a:off x="628652" y="2738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GB"/>
              <a:t>1.9  Conclusioni: </a:t>
            </a:r>
            <a:r>
              <a:rPr lang="en-GB" sz="1600">
                <a:solidFill>
                  <a:schemeClr val="dk1"/>
                </a:solidFill>
              </a:rPr>
              <a:t>(2/2) </a:t>
            </a:r>
            <a:r>
              <a:rPr lang="en-GB"/>
              <a:t> </a:t>
            </a:r>
            <a:endParaRPr/>
          </a:p>
        </p:txBody>
      </p:sp>
      <p:sp>
        <p:nvSpPr>
          <p:cNvPr id="481" name="Google Shape;481;p22"/>
          <p:cNvSpPr txBox="1"/>
          <p:nvPr>
            <p:ph idx="1" type="body"/>
          </p:nvPr>
        </p:nvSpPr>
        <p:spPr>
          <a:xfrm>
            <a:off x="628652" y="1369220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400"/>
              <a:t>Grazie a BRUNELLO FORMA diventa: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00"/>
              <a:buAutoNum type="arabicPeriod"/>
            </a:pPr>
            <a:r>
              <a:rPr b="1" lang="en-GB" sz="1400"/>
              <a:t>Sempre più solida ed oggettiva l’unicità di Montalcino </a:t>
            </a:r>
            <a:r>
              <a:rPr lang="en-GB" sz="1400"/>
              <a:t>e come questa si trasferisce sulla singola annata 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b="1" lang="en-GB" sz="1400"/>
              <a:t>Sempre più largo e arricchente il coinvolgimento </a:t>
            </a:r>
            <a:r>
              <a:rPr lang="en-GB" sz="1400"/>
              <a:t>e la condivisione all’interno di un gruppo di lavoro multidisciplinare </a:t>
            </a:r>
            <a:endParaRPr sz="1400"/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b="1" lang="en-GB" sz="1400"/>
              <a:t>Sempre più contemporanea</a:t>
            </a:r>
            <a:r>
              <a:rPr lang="en-GB" sz="1400"/>
              <a:t>:</a:t>
            </a:r>
            <a:endParaRPr sz="1400"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b="1" lang="en-GB" sz="1400"/>
              <a:t>la lettura dell’annata </a:t>
            </a:r>
            <a:r>
              <a:rPr lang="en-GB" sz="1400"/>
              <a:t>ed allineata agli effetti del cambio climatico </a:t>
            </a:r>
            <a:endParaRPr sz="1400"/>
          </a:p>
          <a:p>
            <a:pPr indent="-3175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b="1" lang="en-GB" sz="1400"/>
              <a:t>la comunicazione </a:t>
            </a:r>
            <a:r>
              <a:rPr lang="en-GB" sz="1400"/>
              <a:t>al fine di avere un modello che descriva e dia conoscenze sul vino.</a:t>
            </a:r>
            <a:endParaRPr sz="1400"/>
          </a:p>
        </p:txBody>
      </p:sp>
      <p:pic>
        <p:nvPicPr>
          <p:cNvPr id="482" name="Google Shape;48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1400" y="184875"/>
            <a:ext cx="1510477" cy="75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2d57f01f977_0_589"/>
          <p:cNvSpPr txBox="1"/>
          <p:nvPr>
            <p:ph type="ctrTitle"/>
          </p:nvPr>
        </p:nvSpPr>
        <p:spPr>
          <a:xfrm>
            <a:off x="1143002" y="2803876"/>
            <a:ext cx="6858000" cy="1155900"/>
          </a:xfrm>
          <a:prstGeom prst="rect">
            <a:avLst/>
          </a:prstGeom>
          <a:noFill/>
          <a:ln>
            <a:noFill/>
          </a:ln>
        </p:spPr>
        <p:txBody>
          <a:bodyPr anchorCtr="1" anchor="b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20000"/>
              <a:buNone/>
            </a:pPr>
            <a:r>
              <a:rPr lang="en-GB" sz="3750"/>
              <a:t>Sezione 2</a:t>
            </a:r>
            <a:br>
              <a:rPr lang="en-GB"/>
            </a:br>
            <a:r>
              <a:rPr lang="en-GB"/>
              <a:t> VENDEMMIA 2020</a:t>
            </a:r>
            <a:br>
              <a:rPr lang="en-GB"/>
            </a:br>
            <a:endParaRPr sz="3000">
              <a:solidFill>
                <a:srgbClr val="980000"/>
              </a:solidFill>
            </a:endParaRPr>
          </a:p>
        </p:txBody>
      </p:sp>
      <p:pic>
        <p:nvPicPr>
          <p:cNvPr id="488" name="Google Shape;488;g2d57f01f977_0_5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6112" y="476975"/>
            <a:ext cx="3631775" cy="1805250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g2d57f01f977_0_589"/>
          <p:cNvSpPr txBox="1"/>
          <p:nvPr/>
        </p:nvSpPr>
        <p:spPr>
          <a:xfrm>
            <a:off x="1576800" y="3603425"/>
            <a:ext cx="5990400" cy="11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333">
                <a:solidFill>
                  <a:srgbClr val="980000"/>
                </a:solidFill>
                <a:latin typeface="Play"/>
                <a:ea typeface="Play"/>
                <a:cs typeface="Play"/>
                <a:sym typeface="Play"/>
              </a:rPr>
              <a:t>ANDAMENTO STAGIONALE</a:t>
            </a:r>
            <a:br>
              <a:rPr b="1" lang="en-GB" sz="2333">
                <a:solidFill>
                  <a:srgbClr val="980000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b="1" lang="en-GB" sz="2333">
                <a:solidFill>
                  <a:srgbClr val="980000"/>
                </a:solidFill>
                <a:latin typeface="Play"/>
                <a:ea typeface="Play"/>
                <a:cs typeface="Play"/>
                <a:sym typeface="Play"/>
              </a:rPr>
              <a:t>DATI METEOCLIMATICI</a:t>
            </a:r>
            <a:r>
              <a:rPr lang="en-GB" sz="4000">
                <a:solidFill>
                  <a:srgbClr val="980000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endParaRPr sz="9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g313db112398_6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275" y="0"/>
            <a:ext cx="7029427" cy="8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g313db112398_6_0"/>
          <p:cNvSpPr txBox="1"/>
          <p:nvPr>
            <p:ph type="title"/>
          </p:nvPr>
        </p:nvSpPr>
        <p:spPr>
          <a:xfrm>
            <a:off x="628627" y="1375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-GB" sz="2910">
                <a:solidFill>
                  <a:srgbClr val="FFFFFF"/>
                </a:solidFill>
              </a:rPr>
              <a:t>Highlights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96" name="Google Shape;496;g313db112398_6_0"/>
          <p:cNvSpPr txBox="1"/>
          <p:nvPr>
            <p:ph idx="4294967295" type="ctrTitle"/>
          </p:nvPr>
        </p:nvSpPr>
        <p:spPr>
          <a:xfrm>
            <a:off x="659050" y="-695225"/>
            <a:ext cx="8512200" cy="1111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</a:pPr>
            <a:r>
              <a:rPr b="1" lang="en-GB" sz="19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V</a:t>
            </a:r>
            <a:r>
              <a:rPr b="1" lang="en-GB" sz="1900">
                <a:solidFill>
                  <a:schemeClr val="lt1"/>
                </a:solidFill>
              </a:rPr>
              <a:t>ENDEMMIA</a:t>
            </a:r>
            <a:r>
              <a:rPr b="1" lang="en-GB" sz="19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r>
              <a:rPr b="1" lang="en-GB" sz="1900">
                <a:solidFill>
                  <a:schemeClr val="lt1"/>
                </a:solidFill>
              </a:rPr>
              <a:t>2020</a:t>
            </a:r>
            <a:endParaRPr sz="1900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97" name="Google Shape;497;g313db112398_6_0"/>
          <p:cNvSpPr txBox="1"/>
          <p:nvPr/>
        </p:nvSpPr>
        <p:spPr>
          <a:xfrm>
            <a:off x="6779700" y="1321775"/>
            <a:ext cx="2288100" cy="67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000"/>
              <a:buChar char="•"/>
            </a:pPr>
            <a:r>
              <a:rPr lang="en-GB" sz="1000"/>
              <a:t>Dal 1° di gennaio </a:t>
            </a:r>
            <a:r>
              <a:rPr b="1" lang="en-GB" sz="1000"/>
              <a:t>mai sotto lo zero</a:t>
            </a:r>
            <a:endParaRPr b="1" sz="1000"/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b="1" lang="en-GB" sz="1000"/>
              <a:t>Primavera</a:t>
            </a:r>
            <a:r>
              <a:rPr lang="en-GB" sz="1000"/>
              <a:t> con un aprile e maggio </a:t>
            </a:r>
            <a:r>
              <a:rPr b="1" lang="en-GB" sz="1000"/>
              <a:t>molto asciutti </a:t>
            </a:r>
            <a:endParaRPr b="1" sz="1000"/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b="1" lang="en-GB" sz="1000"/>
              <a:t>Giugno</a:t>
            </a:r>
            <a:r>
              <a:rPr lang="en-GB" sz="1000"/>
              <a:t> con un </a:t>
            </a:r>
            <a:r>
              <a:rPr b="1" lang="en-GB" sz="1000"/>
              <a:t>discreta piovosità</a:t>
            </a:r>
            <a:r>
              <a:rPr lang="en-GB" sz="1000"/>
              <a:t> che ha consentito un corretto sviluppo degli acini </a:t>
            </a:r>
            <a:endParaRPr sz="1000"/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b="1" lang="en-GB" sz="1000"/>
              <a:t>Luglio molto secco</a:t>
            </a:r>
            <a:r>
              <a:rPr lang="en-GB" sz="1000"/>
              <a:t> (protetto però da delle piogge a giugno ed anche ad agosto)</a:t>
            </a:r>
            <a:endParaRPr sz="1000"/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b="1" lang="en-GB" sz="1000"/>
              <a:t>Un plateau di elevate temperature</a:t>
            </a:r>
            <a:r>
              <a:rPr lang="en-GB" sz="1000"/>
              <a:t> tra luglio ed agosto </a:t>
            </a:r>
            <a:endParaRPr sz="1000"/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-GB" sz="1000"/>
              <a:t>Buona la piovosità di agosto </a:t>
            </a:r>
            <a:endParaRPr sz="1000"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</a:pPr>
            <a:r>
              <a:rPr b="1" lang="en-GB" sz="1000"/>
              <a:t>Elevata </a:t>
            </a:r>
            <a:r>
              <a:rPr lang="en-GB" sz="1000"/>
              <a:t>la piovosità di settembre</a:t>
            </a:r>
            <a:r>
              <a:rPr lang="en-GB" sz="1100"/>
              <a:t> </a:t>
            </a:r>
            <a:r>
              <a:rPr i="1" lang="en-GB" sz="900"/>
              <a:t>(si rende necessario analizzare il dettaglio di come e quando è piovuto).</a:t>
            </a:r>
            <a:endParaRPr i="1" sz="900"/>
          </a:p>
        </p:txBody>
      </p:sp>
      <p:pic>
        <p:nvPicPr>
          <p:cNvPr id="498" name="Google Shape;498;g313db112398_6_0"/>
          <p:cNvPicPr preferRelativeResize="0"/>
          <p:nvPr/>
        </p:nvPicPr>
        <p:blipFill rotWithShape="1">
          <a:blip r:embed="rId4">
            <a:alphaModFix/>
          </a:blip>
          <a:srcRect b="11096" l="1025" r="1308" t="20913"/>
          <a:stretch/>
        </p:blipFill>
        <p:spPr>
          <a:xfrm>
            <a:off x="257799" y="2348663"/>
            <a:ext cx="6744339" cy="2417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g313db112398_6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0427" y="1321766"/>
            <a:ext cx="6744350" cy="414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g313db112398_6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91400" y="184875"/>
            <a:ext cx="1510477" cy="75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Google Shape;505;g313db112398_6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275" y="0"/>
            <a:ext cx="7029427" cy="8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g313db112398_6_9"/>
          <p:cNvSpPr txBox="1"/>
          <p:nvPr>
            <p:ph idx="4294967295" type="title"/>
          </p:nvPr>
        </p:nvSpPr>
        <p:spPr>
          <a:xfrm>
            <a:off x="659050" y="106719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-GB" sz="2910">
                <a:solidFill>
                  <a:srgbClr val="FFFFFF"/>
                </a:solidFill>
              </a:rPr>
              <a:t>Stagione vegeto-produttiva</a:t>
            </a:r>
            <a:r>
              <a:rPr lang="en-GB" sz="2910">
                <a:solidFill>
                  <a:srgbClr val="FFFF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07" name="Google Shape;507;g313db112398_6_9"/>
          <p:cNvSpPr txBox="1"/>
          <p:nvPr>
            <p:ph type="ctrTitle"/>
          </p:nvPr>
        </p:nvSpPr>
        <p:spPr>
          <a:xfrm>
            <a:off x="659050" y="-695225"/>
            <a:ext cx="8512200" cy="1111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</a:pPr>
            <a:r>
              <a:rPr b="1" lang="en-GB" sz="19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V</a:t>
            </a:r>
            <a:r>
              <a:rPr b="1" lang="en-GB" sz="1900">
                <a:solidFill>
                  <a:schemeClr val="lt1"/>
                </a:solidFill>
              </a:rPr>
              <a:t>ENDEMMIA</a:t>
            </a:r>
            <a:r>
              <a:rPr b="1" lang="en-GB" sz="19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r>
              <a:rPr b="1" lang="en-GB" sz="1900">
                <a:solidFill>
                  <a:schemeClr val="lt1"/>
                </a:solidFill>
              </a:rPr>
              <a:t>2020</a:t>
            </a:r>
            <a:endParaRPr sz="1900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508" name="Google Shape;508;g313db112398_6_9"/>
          <p:cNvSpPr txBox="1"/>
          <p:nvPr/>
        </p:nvSpPr>
        <p:spPr>
          <a:xfrm>
            <a:off x="6772175" y="1149550"/>
            <a:ext cx="2260800" cy="38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000"/>
              <a:buChar char="•"/>
            </a:pPr>
            <a:r>
              <a:rPr lang="en-GB" sz="1000"/>
              <a:t>Periodo di </a:t>
            </a:r>
            <a:r>
              <a:rPr b="1" lang="en-GB" sz="1000"/>
              <a:t>grande caldo estivo</a:t>
            </a:r>
            <a:r>
              <a:rPr lang="en-GB" sz="1000"/>
              <a:t> tra luglio ed agosto protetto da un buona piovosità di inizio giugno</a:t>
            </a:r>
            <a:endParaRPr sz="1000"/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b="1" lang="en-GB" sz="1000"/>
              <a:t>50 giorni asciutti</a:t>
            </a:r>
            <a:r>
              <a:rPr lang="en-GB" sz="1000"/>
              <a:t> in corrispondenza di un l</a:t>
            </a:r>
            <a:r>
              <a:rPr b="1" lang="en-GB" sz="1000"/>
              <a:t>argo plateaux termico</a:t>
            </a:r>
            <a:r>
              <a:rPr lang="en-GB" sz="1000"/>
              <a:t> con temperature elevate di circa 30 gg (tra il 20 di luglio e 20 di agosto)</a:t>
            </a:r>
            <a:endParaRPr sz="1000"/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-GB" sz="1000"/>
              <a:t>Ottima la </a:t>
            </a:r>
            <a:r>
              <a:rPr b="1" lang="en-GB" sz="1000"/>
              <a:t>pioggia di fine agosto</a:t>
            </a:r>
            <a:r>
              <a:rPr lang="en-GB" sz="1000"/>
              <a:t> a riequilibrare la pianta e favorire una veloce invaiatura</a:t>
            </a:r>
            <a:endParaRPr sz="1000"/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-GB" sz="1000"/>
              <a:t>Necessaria una vendemmia rapida rapida tra il 12 e 22 settembre per avere uve di elevata qualità.</a:t>
            </a:r>
            <a:endParaRPr sz="1000"/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-GB" sz="1000"/>
              <a:t>Netto peggioramento delle condizioni meteo nell’ultima settimana di settembre.</a:t>
            </a:r>
            <a:endParaRPr sz="1000"/>
          </a:p>
        </p:txBody>
      </p:sp>
      <p:pic>
        <p:nvPicPr>
          <p:cNvPr id="509" name="Google Shape;509;g313db112398_6_9"/>
          <p:cNvPicPr preferRelativeResize="0"/>
          <p:nvPr/>
        </p:nvPicPr>
        <p:blipFill rotWithShape="1">
          <a:blip r:embed="rId4">
            <a:alphaModFix/>
          </a:blip>
          <a:srcRect b="6204" l="1144" r="1017" t="11504"/>
          <a:stretch/>
        </p:blipFill>
        <p:spPr>
          <a:xfrm>
            <a:off x="314000" y="1286746"/>
            <a:ext cx="6664301" cy="3289632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g313db112398_6_9"/>
          <p:cNvSpPr txBox="1"/>
          <p:nvPr/>
        </p:nvSpPr>
        <p:spPr>
          <a:xfrm>
            <a:off x="937386" y="1919147"/>
            <a:ext cx="1243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Germogliamento anticipato</a:t>
            </a:r>
            <a:endParaRPr sz="1100"/>
          </a:p>
        </p:txBody>
      </p:sp>
      <p:sp>
        <p:nvSpPr>
          <p:cNvPr id="511" name="Google Shape;511;g313db112398_6_9"/>
          <p:cNvSpPr txBox="1"/>
          <p:nvPr/>
        </p:nvSpPr>
        <p:spPr>
          <a:xfrm>
            <a:off x="2057284" y="1534349"/>
            <a:ext cx="914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Fioritura </a:t>
            </a:r>
            <a:endParaRPr sz="1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anticipata</a:t>
            </a:r>
            <a:endParaRPr sz="1100"/>
          </a:p>
        </p:txBody>
      </p:sp>
      <p:sp>
        <p:nvSpPr>
          <p:cNvPr id="512" name="Google Shape;512;g313db112398_6_9"/>
          <p:cNvSpPr txBox="1"/>
          <p:nvPr/>
        </p:nvSpPr>
        <p:spPr>
          <a:xfrm>
            <a:off x="3120601" y="1149550"/>
            <a:ext cx="1041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30 gg di grande caldo</a:t>
            </a:r>
            <a:endParaRPr sz="1100"/>
          </a:p>
        </p:txBody>
      </p:sp>
      <p:sp>
        <p:nvSpPr>
          <p:cNvPr id="513" name="Google Shape;513;g313db112398_6_9"/>
          <p:cNvSpPr txBox="1"/>
          <p:nvPr/>
        </p:nvSpPr>
        <p:spPr>
          <a:xfrm>
            <a:off x="4071627" y="1534349"/>
            <a:ext cx="1243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/>
              <a:t>Vendemmia in tempi molto ridotti</a:t>
            </a:r>
            <a:endParaRPr sz="1100"/>
          </a:p>
        </p:txBody>
      </p:sp>
      <p:sp>
        <p:nvSpPr>
          <p:cNvPr id="514" name="Google Shape;514;g313db112398_6_9"/>
          <p:cNvSpPr/>
          <p:nvPr/>
        </p:nvSpPr>
        <p:spPr>
          <a:xfrm>
            <a:off x="3990379" y="3856434"/>
            <a:ext cx="701400" cy="948000"/>
          </a:xfrm>
          <a:prstGeom prst="upArrow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5" name="Google Shape;515;g313db112398_6_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91400" y="184875"/>
            <a:ext cx="1510477" cy="75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315c5cd30a8_0_1"/>
          <p:cNvSpPr txBox="1"/>
          <p:nvPr>
            <p:ph idx="4294967295" type="title"/>
          </p:nvPr>
        </p:nvSpPr>
        <p:spPr>
          <a:xfrm>
            <a:off x="659050" y="106719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-GB" sz="2910">
                <a:solidFill>
                  <a:srgbClr val="FFFFFF"/>
                </a:solidFill>
              </a:rPr>
              <a:t>Ondate di Calore</a:t>
            </a:r>
            <a:endParaRPr sz="2910">
              <a:solidFill>
                <a:srgbClr val="FFFFFF"/>
              </a:solidFill>
            </a:endParaRPr>
          </a:p>
        </p:txBody>
      </p:sp>
      <p:sp>
        <p:nvSpPr>
          <p:cNvPr id="521" name="Google Shape;521;g315c5cd30a8_0_1"/>
          <p:cNvSpPr txBox="1"/>
          <p:nvPr>
            <p:ph type="ctrTitle"/>
          </p:nvPr>
        </p:nvSpPr>
        <p:spPr>
          <a:xfrm>
            <a:off x="659050" y="-695225"/>
            <a:ext cx="8512200" cy="1111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</a:pPr>
            <a:r>
              <a:rPr b="1" lang="en-GB" sz="19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V</a:t>
            </a:r>
            <a:r>
              <a:rPr b="1" lang="en-GB" sz="1900">
                <a:solidFill>
                  <a:schemeClr val="lt1"/>
                </a:solidFill>
              </a:rPr>
              <a:t>ENDEMMIA</a:t>
            </a:r>
            <a:r>
              <a:rPr b="1" lang="en-GB" sz="19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r>
              <a:rPr b="1" lang="en-GB" sz="1900">
                <a:solidFill>
                  <a:schemeClr val="lt1"/>
                </a:solidFill>
              </a:rPr>
              <a:t>2020</a:t>
            </a:r>
            <a:endParaRPr sz="1900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522" name="Google Shape;522;g315c5cd30a8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275" y="1227919"/>
            <a:ext cx="7811455" cy="3737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g315c5cd30a8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7275" y="0"/>
            <a:ext cx="7029427" cy="8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g315c5cd30a8_0_1"/>
          <p:cNvSpPr txBox="1"/>
          <p:nvPr>
            <p:ph idx="4294967295" type="title"/>
          </p:nvPr>
        </p:nvSpPr>
        <p:spPr>
          <a:xfrm>
            <a:off x="659050" y="106719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-GB" sz="2910">
                <a:solidFill>
                  <a:srgbClr val="FFFFFF"/>
                </a:solidFill>
              </a:rPr>
              <a:t>Risorse e limitazioni termiche 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525" name="Google Shape;525;g315c5cd30a8_0_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91400" y="184875"/>
            <a:ext cx="1510477" cy="750800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g315c5cd30a8_0_1"/>
          <p:cNvSpPr txBox="1"/>
          <p:nvPr>
            <p:ph type="ctrTitle"/>
          </p:nvPr>
        </p:nvSpPr>
        <p:spPr>
          <a:xfrm>
            <a:off x="659050" y="-695225"/>
            <a:ext cx="8512200" cy="1111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</a:pPr>
            <a:r>
              <a:rPr b="1" lang="en-GB" sz="19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V</a:t>
            </a:r>
            <a:r>
              <a:rPr b="1" lang="en-GB" sz="1900">
                <a:solidFill>
                  <a:schemeClr val="lt1"/>
                </a:solidFill>
              </a:rPr>
              <a:t>ENDEMMIA</a:t>
            </a:r>
            <a:r>
              <a:rPr b="1" lang="en-GB" sz="19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r>
              <a:rPr b="1" lang="en-GB" sz="1900">
                <a:solidFill>
                  <a:schemeClr val="lt1"/>
                </a:solidFill>
              </a:rPr>
              <a:t>2020</a:t>
            </a:r>
            <a:endParaRPr sz="1900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Google Shape;531;g313db112398_6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275" y="0"/>
            <a:ext cx="7029427" cy="85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g313db112398_6_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91400" y="184875"/>
            <a:ext cx="1510477" cy="750800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g313db112398_6_19"/>
          <p:cNvSpPr txBox="1"/>
          <p:nvPr>
            <p:ph idx="4294967295" type="title"/>
          </p:nvPr>
        </p:nvSpPr>
        <p:spPr>
          <a:xfrm>
            <a:off x="659050" y="106719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-GB" sz="2910">
                <a:solidFill>
                  <a:srgbClr val="FFFFFF"/>
                </a:solidFill>
              </a:rPr>
              <a:t>Ondate di calore e piovosità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34" name="Google Shape;534;g313db112398_6_19"/>
          <p:cNvSpPr txBox="1"/>
          <p:nvPr>
            <p:ph type="ctrTitle"/>
          </p:nvPr>
        </p:nvSpPr>
        <p:spPr>
          <a:xfrm>
            <a:off x="659050" y="-695225"/>
            <a:ext cx="8512200" cy="1111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</a:pPr>
            <a:r>
              <a:rPr b="1" lang="en-GB" sz="19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V</a:t>
            </a:r>
            <a:r>
              <a:rPr b="1" lang="en-GB" sz="1900">
                <a:solidFill>
                  <a:schemeClr val="lt1"/>
                </a:solidFill>
              </a:rPr>
              <a:t>ENDEMMIA</a:t>
            </a:r>
            <a:r>
              <a:rPr b="1" lang="en-GB" sz="19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r>
              <a:rPr b="1" lang="en-GB" sz="1900">
                <a:solidFill>
                  <a:schemeClr val="lt1"/>
                </a:solidFill>
              </a:rPr>
              <a:t>2020</a:t>
            </a:r>
            <a:endParaRPr sz="1900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535" name="Google Shape;535;g313db112398_6_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4450" y="1813275"/>
            <a:ext cx="2782717" cy="288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g313db112398_6_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93878" y="2131766"/>
            <a:ext cx="3182547" cy="2563058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g313db112398_6_19"/>
          <p:cNvSpPr txBox="1"/>
          <p:nvPr>
            <p:ph idx="4294967295" type="body"/>
          </p:nvPr>
        </p:nvSpPr>
        <p:spPr>
          <a:xfrm>
            <a:off x="6334575" y="1195650"/>
            <a:ext cx="2643300" cy="3770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lnSpcReduction="20000"/>
          </a:bodyPr>
          <a:lstStyle/>
          <a:p>
            <a:pPr indent="-2921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000"/>
              <a:buChar char="•"/>
            </a:pPr>
            <a:r>
              <a:rPr lang="en-GB" sz="1000"/>
              <a:t>Annata con un </a:t>
            </a:r>
            <a:r>
              <a:rPr b="1" lang="en-GB" sz="1000"/>
              <a:t>numero limitato di ondate di calore </a:t>
            </a:r>
            <a:endParaRPr b="1" sz="1000"/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-GB" sz="1000"/>
              <a:t>Sono state solo </a:t>
            </a:r>
            <a:r>
              <a:rPr b="1" lang="en-GB" sz="1000"/>
              <a:t>due</a:t>
            </a:r>
            <a:r>
              <a:rPr lang="en-GB" sz="1000"/>
              <a:t>; la prima della durata di </a:t>
            </a:r>
            <a:r>
              <a:rPr b="1" lang="en-GB" sz="1000"/>
              <a:t>7 gg </a:t>
            </a:r>
            <a:r>
              <a:rPr lang="en-GB" sz="1000"/>
              <a:t>(a cavallo tra luglio ed agosto), la seconda della durata di </a:t>
            </a:r>
            <a:r>
              <a:rPr b="1" lang="en-GB" sz="1000"/>
              <a:t>5 gg</a:t>
            </a:r>
            <a:r>
              <a:rPr lang="en-GB" sz="1000"/>
              <a:t> (nella seconda decade di agosto)</a:t>
            </a:r>
            <a:endParaRPr sz="1000"/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-GB" sz="1000"/>
              <a:t>Per ben tre giorni consecutivi le temperature hanno superato i</a:t>
            </a:r>
            <a:r>
              <a:rPr b="1" lang="en-GB" sz="1000"/>
              <a:t> 38°C</a:t>
            </a:r>
            <a:r>
              <a:rPr lang="en-GB" sz="1000"/>
              <a:t> </a:t>
            </a:r>
            <a:endParaRPr sz="1000"/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-GB" sz="1000"/>
              <a:t>I tre mesi centrali estivi hanno avuto un’</a:t>
            </a:r>
            <a:r>
              <a:rPr b="1" lang="en-GB" sz="1000"/>
              <a:t>ottima piovosità (174 mm)</a:t>
            </a:r>
            <a:endParaRPr b="1" sz="1000"/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-GB" sz="1000"/>
              <a:t>L’intera stagione vegeto produttiva ha visto ben </a:t>
            </a:r>
            <a:r>
              <a:rPr b="1" lang="en-GB" sz="1000"/>
              <a:t>543 mm di </a:t>
            </a:r>
            <a:r>
              <a:rPr lang="en-GB" sz="1000"/>
              <a:t>precipitazioni</a:t>
            </a:r>
            <a:endParaRPr sz="1000"/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lang="en-GB" sz="1000"/>
              <a:t>Condizioni che lasciano pensare che solo in alcune zone marginali il Sangiovese è entrato in condizioni di stress tali da compromettere il profilo aromatico e la struttura tannica </a:t>
            </a:r>
            <a:endParaRPr sz="1000"/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•"/>
            </a:pPr>
            <a:r>
              <a:rPr b="1" lang="en-GB" sz="1000"/>
              <a:t>Annata quindi che garantisce </a:t>
            </a:r>
            <a:r>
              <a:rPr b="1" lang="en-GB" sz="1000"/>
              <a:t>uniformità</a:t>
            </a:r>
            <a:r>
              <a:rPr b="1" lang="en-GB" sz="1000"/>
              <a:t> di </a:t>
            </a:r>
            <a:r>
              <a:rPr b="1" lang="en-GB" sz="1000"/>
              <a:t>comportamento</a:t>
            </a:r>
            <a:r>
              <a:rPr b="1" lang="en-GB" sz="1000"/>
              <a:t> del vitigno e dei vini che si sono ottenuti.</a:t>
            </a:r>
            <a:endParaRPr b="1" sz="1000"/>
          </a:p>
        </p:txBody>
      </p:sp>
      <p:sp>
        <p:nvSpPr>
          <p:cNvPr id="538" name="Google Shape;538;g313db112398_6_19"/>
          <p:cNvSpPr txBox="1"/>
          <p:nvPr>
            <p:ph idx="4294967295" type="body"/>
          </p:nvPr>
        </p:nvSpPr>
        <p:spPr>
          <a:xfrm>
            <a:off x="284450" y="1195650"/>
            <a:ext cx="6140400" cy="4695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100"/>
              <a:buChar char="•"/>
            </a:pPr>
            <a:r>
              <a:rPr lang="en-GB" sz="1100"/>
              <a:t>Annata calda ma non </a:t>
            </a:r>
            <a:r>
              <a:rPr lang="en-GB" sz="1100"/>
              <a:t>caldissima</a:t>
            </a:r>
            <a:r>
              <a:rPr lang="en-GB" sz="1100"/>
              <a:t> supportata da una buona piovosità anche nei mesi centrali.</a:t>
            </a:r>
            <a:endParaRPr sz="11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313eb464a03_0_53"/>
          <p:cNvSpPr txBox="1"/>
          <p:nvPr/>
        </p:nvSpPr>
        <p:spPr>
          <a:xfrm>
            <a:off x="177775" y="1232425"/>
            <a:ext cx="6298500" cy="41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chemeClr val="dk1"/>
                </a:solidFill>
              </a:rPr>
              <a:t>Temperature: risorse termiche e limitazioni (01/03 - 30/09)</a:t>
            </a:r>
            <a:endParaRPr sz="500">
              <a:solidFill>
                <a:schemeClr val="dk1"/>
              </a:solidFill>
            </a:endParaRPr>
          </a:p>
        </p:txBody>
      </p:sp>
      <p:sp>
        <p:nvSpPr>
          <p:cNvPr id="544" name="Google Shape;544;g313eb464a03_0_53"/>
          <p:cNvSpPr txBox="1"/>
          <p:nvPr/>
        </p:nvSpPr>
        <p:spPr>
          <a:xfrm>
            <a:off x="6421300" y="959800"/>
            <a:ext cx="2633100" cy="40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-184150" lvl="0" marL="215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-GB" sz="1100">
                <a:solidFill>
                  <a:schemeClr val="dk1"/>
                </a:solidFill>
              </a:rPr>
              <a:t>(NHH) </a:t>
            </a:r>
            <a:r>
              <a:rPr b="1" lang="en-GB" sz="1100">
                <a:solidFill>
                  <a:schemeClr val="dk1"/>
                </a:solidFill>
              </a:rPr>
              <a:t>l’</a:t>
            </a:r>
            <a:r>
              <a:rPr b="1" lang="en-GB" sz="1100">
                <a:solidFill>
                  <a:schemeClr val="dk1"/>
                </a:solidFill>
              </a:rPr>
              <a:t>accumulo</a:t>
            </a:r>
            <a:r>
              <a:rPr b="1" lang="en-GB" sz="1100">
                <a:solidFill>
                  <a:schemeClr val="dk1"/>
                </a:solidFill>
              </a:rPr>
              <a:t> delle  normali ore di calore</a:t>
            </a:r>
            <a:r>
              <a:rPr lang="en-GB" sz="1100">
                <a:solidFill>
                  <a:schemeClr val="dk1"/>
                </a:solidFill>
              </a:rPr>
              <a:t> (area gialla del grafico) sono state adatte a </a:t>
            </a:r>
            <a:r>
              <a:rPr lang="en-GB" sz="1100">
                <a:solidFill>
                  <a:schemeClr val="dk1"/>
                </a:solidFill>
              </a:rPr>
              <a:t>garantire</a:t>
            </a:r>
            <a:r>
              <a:rPr lang="en-GB" sz="1100">
                <a:solidFill>
                  <a:schemeClr val="dk1"/>
                </a:solidFill>
              </a:rPr>
              <a:t> un </a:t>
            </a:r>
            <a:r>
              <a:rPr b="1" lang="en-GB" sz="1100">
                <a:solidFill>
                  <a:schemeClr val="dk1"/>
                </a:solidFill>
              </a:rPr>
              <a:t>corretto sviluppo</a:t>
            </a:r>
            <a:r>
              <a:rPr lang="en-GB" sz="1100">
                <a:solidFill>
                  <a:schemeClr val="dk1"/>
                </a:solidFill>
              </a:rPr>
              <a:t> ed linea con la media della serie storica 1996-2004 (linea nera </a:t>
            </a:r>
            <a:r>
              <a:rPr lang="en-GB" sz="1100">
                <a:solidFill>
                  <a:schemeClr val="dk1"/>
                </a:solidFill>
              </a:rPr>
              <a:t>tratteggiata</a:t>
            </a:r>
            <a:r>
              <a:rPr lang="en-GB" sz="1100">
                <a:solidFill>
                  <a:schemeClr val="dk1"/>
                </a:solidFill>
              </a:rPr>
              <a:t>). Leggermente superiori nella prima parte della stagione.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-184150" lvl="0" marL="215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b="1" lang="en-GB" sz="1100">
                <a:solidFill>
                  <a:schemeClr val="dk1"/>
                </a:solidFill>
              </a:rPr>
              <a:t>(HHH) l'accumulo di eccessi di ore di caldo</a:t>
            </a:r>
            <a:r>
              <a:rPr lang="en-GB" sz="1100">
                <a:solidFill>
                  <a:schemeClr val="dk1"/>
                </a:solidFill>
              </a:rPr>
              <a:t> (area rossa), che indicano le </a:t>
            </a:r>
            <a:r>
              <a:rPr b="1" lang="en-GB" sz="1100">
                <a:solidFill>
                  <a:schemeClr val="dk1"/>
                </a:solidFill>
              </a:rPr>
              <a:t>condizioni di stress termico</a:t>
            </a:r>
            <a:r>
              <a:rPr lang="en-GB" sz="1100">
                <a:solidFill>
                  <a:schemeClr val="dk1"/>
                </a:solidFill>
              </a:rPr>
              <a:t>, sono state leggermente inferiori alla media della serie storica </a:t>
            </a:r>
            <a:r>
              <a:rPr lang="en-GB" sz="1100">
                <a:solidFill>
                  <a:schemeClr val="dk1"/>
                </a:solidFill>
              </a:rPr>
              <a:t>1996-2024 (linea nera </a:t>
            </a:r>
            <a:r>
              <a:rPr lang="en-GB" sz="1100">
                <a:solidFill>
                  <a:schemeClr val="dk1"/>
                </a:solidFill>
              </a:rPr>
              <a:t>tratteggiata</a:t>
            </a:r>
            <a:r>
              <a:rPr lang="en-GB" sz="1100">
                <a:solidFill>
                  <a:schemeClr val="dk1"/>
                </a:solidFill>
              </a:rPr>
              <a:t>) confermando che </a:t>
            </a:r>
            <a:r>
              <a:rPr b="1" lang="en-GB" sz="1100">
                <a:solidFill>
                  <a:schemeClr val="dk1"/>
                </a:solidFill>
              </a:rPr>
              <a:t>la 2020 è stata un’annata in cui il SG non è entrato in condizioni di stress. </a:t>
            </a:r>
            <a:endParaRPr b="1" sz="1100"/>
          </a:p>
        </p:txBody>
      </p:sp>
      <p:pic>
        <p:nvPicPr>
          <p:cNvPr id="545" name="Google Shape;545;g313eb464a03_0_53"/>
          <p:cNvPicPr preferRelativeResize="0"/>
          <p:nvPr/>
        </p:nvPicPr>
        <p:blipFill rotWithShape="1">
          <a:blip r:embed="rId3">
            <a:alphaModFix/>
          </a:blip>
          <a:srcRect b="17307" l="0" r="0" t="0"/>
          <a:stretch/>
        </p:blipFill>
        <p:spPr>
          <a:xfrm>
            <a:off x="177775" y="1903100"/>
            <a:ext cx="6298500" cy="2744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g313eb464a03_0_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7275" y="0"/>
            <a:ext cx="7029427" cy="8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g313eb464a03_0_53"/>
          <p:cNvSpPr txBox="1"/>
          <p:nvPr>
            <p:ph idx="4294967295" type="title"/>
          </p:nvPr>
        </p:nvSpPr>
        <p:spPr>
          <a:xfrm>
            <a:off x="659050" y="106719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-GB" sz="2910">
                <a:solidFill>
                  <a:srgbClr val="FFFFFF"/>
                </a:solidFill>
              </a:rPr>
              <a:t>Risorse termiche e limitazioni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548" name="Google Shape;548;g313eb464a03_0_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91400" y="184875"/>
            <a:ext cx="1510477" cy="750800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g313eb464a03_0_53"/>
          <p:cNvSpPr txBox="1"/>
          <p:nvPr>
            <p:ph idx="4294967295" type="ctrTitle"/>
          </p:nvPr>
        </p:nvSpPr>
        <p:spPr>
          <a:xfrm>
            <a:off x="659050" y="-695225"/>
            <a:ext cx="8512200" cy="1111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</a:pPr>
            <a:r>
              <a:rPr b="1" lang="en-GB" sz="19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V</a:t>
            </a:r>
            <a:r>
              <a:rPr b="1" lang="en-GB" sz="1900">
                <a:solidFill>
                  <a:schemeClr val="lt1"/>
                </a:solidFill>
              </a:rPr>
              <a:t>ENDEMMIA</a:t>
            </a:r>
            <a:r>
              <a:rPr b="1" lang="en-GB" sz="19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r>
              <a:rPr b="1" lang="en-GB" sz="1900">
                <a:solidFill>
                  <a:schemeClr val="lt1"/>
                </a:solidFill>
              </a:rPr>
              <a:t>2020</a:t>
            </a:r>
            <a:endParaRPr sz="1900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"/>
          <p:cNvSpPr txBox="1"/>
          <p:nvPr>
            <p:ph type="title"/>
          </p:nvPr>
        </p:nvSpPr>
        <p:spPr>
          <a:xfrm>
            <a:off x="765602" y="1825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1.1 Perché Brunello FORMA? </a:t>
            </a:r>
            <a:endParaRPr/>
          </a:p>
        </p:txBody>
      </p:sp>
      <p:sp>
        <p:nvSpPr>
          <p:cNvPr id="105" name="Google Shape;105;p3"/>
          <p:cNvSpPr txBox="1"/>
          <p:nvPr>
            <p:ph idx="1" type="body"/>
          </p:nvPr>
        </p:nvSpPr>
        <p:spPr>
          <a:xfrm>
            <a:off x="765600" y="1369225"/>
            <a:ext cx="77499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b="1" sz="1200">
              <a:solidFill>
                <a:srgbClr val="757575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b="1" lang="en-GB" sz="3200">
                <a:solidFill>
                  <a:srgbClr val="980000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forma</a:t>
            </a:r>
            <a:endParaRPr b="1" sz="3700">
              <a:solidFill>
                <a:srgbClr val="980000"/>
              </a:solidFill>
              <a:uFill>
                <a:noFill/>
              </a:uFill>
              <a:hlinkClick r:id="rId4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700">
                <a:solidFill>
                  <a:srgbClr val="757575"/>
                </a:solidFill>
              </a:rPr>
              <a:t>Enciclopedia Dantesca (1970)</a:t>
            </a:r>
            <a:endParaRPr b="1" sz="1700">
              <a:solidFill>
                <a:srgbClr val="757575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700">
              <a:solidFill>
                <a:srgbClr val="757575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700">
                <a:solidFill>
                  <a:srgbClr val="424242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"composizione e struttura di una realtà"</a:t>
            </a:r>
            <a:endParaRPr b="1" sz="2700">
              <a:solidFill>
                <a:srgbClr val="757575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2600"/>
          </a:p>
        </p:txBody>
      </p:sp>
      <p:pic>
        <p:nvPicPr>
          <p:cNvPr id="106" name="Google Shape;106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91400" y="184875"/>
            <a:ext cx="1510477" cy="75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Google Shape;554;g2d57f01f977_0_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175" y="4706800"/>
            <a:ext cx="1446451" cy="24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g2d57f01f977_0_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175" y="1102369"/>
            <a:ext cx="4054943" cy="3334906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g2d57f01f977_0_16"/>
          <p:cNvSpPr txBox="1"/>
          <p:nvPr/>
        </p:nvSpPr>
        <p:spPr>
          <a:xfrm>
            <a:off x="5137300" y="2693975"/>
            <a:ext cx="36594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aree a quote più elevate manifestano una sensibile mitigazione delle temperature che si giustifica con un gradiente termico accentuato (ben -0.94°C/100 m per il periodo in esame)</a:t>
            </a:r>
            <a:endParaRPr sz="1900"/>
          </a:p>
        </p:txBody>
      </p:sp>
      <p:sp>
        <p:nvSpPr>
          <p:cNvPr id="557" name="Google Shape;557;g2d57f01f977_0_16"/>
          <p:cNvSpPr txBox="1"/>
          <p:nvPr/>
        </p:nvSpPr>
        <p:spPr>
          <a:xfrm>
            <a:off x="5137300" y="1281700"/>
            <a:ext cx="38415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Dato spazializzato</a:t>
            </a:r>
            <a:br>
              <a:rPr b="1"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maggio - 31 settembre 2020</a:t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 medie delle massime 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(°C)</a:t>
            </a:r>
            <a:endParaRPr sz="1800"/>
          </a:p>
        </p:txBody>
      </p:sp>
      <p:pic>
        <p:nvPicPr>
          <p:cNvPr id="558" name="Google Shape;558;g2d57f01f977_0_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7275" y="0"/>
            <a:ext cx="7029427" cy="8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g2d57f01f977_0_16"/>
          <p:cNvSpPr txBox="1"/>
          <p:nvPr>
            <p:ph type="title"/>
          </p:nvPr>
        </p:nvSpPr>
        <p:spPr>
          <a:xfrm>
            <a:off x="659050" y="106719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-GB" sz="2910">
                <a:solidFill>
                  <a:srgbClr val="FFFFFF"/>
                </a:solidFill>
              </a:rPr>
              <a:t>Temperature medie delle massime </a:t>
            </a:r>
            <a:r>
              <a:rPr lang="en-GB" sz="1710">
                <a:solidFill>
                  <a:srgbClr val="FFFFFF"/>
                </a:solidFill>
              </a:rPr>
              <a:t>(°C)</a:t>
            </a:r>
            <a:endParaRPr sz="2100">
              <a:solidFill>
                <a:srgbClr val="FFFFFF"/>
              </a:solidFill>
            </a:endParaRPr>
          </a:p>
        </p:txBody>
      </p:sp>
      <p:pic>
        <p:nvPicPr>
          <p:cNvPr id="560" name="Google Shape;560;g2d57f01f977_0_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91400" y="184875"/>
            <a:ext cx="1510477" cy="750800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g2d57f01f977_0_16"/>
          <p:cNvSpPr txBox="1"/>
          <p:nvPr>
            <p:ph idx="4294967295" type="ctrTitle"/>
          </p:nvPr>
        </p:nvSpPr>
        <p:spPr>
          <a:xfrm>
            <a:off x="659050" y="-695225"/>
            <a:ext cx="8512200" cy="1111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</a:pPr>
            <a:r>
              <a:rPr b="1" lang="en-GB" sz="19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V</a:t>
            </a:r>
            <a:r>
              <a:rPr b="1" lang="en-GB" sz="1900">
                <a:solidFill>
                  <a:schemeClr val="lt1"/>
                </a:solidFill>
              </a:rPr>
              <a:t>ENDEMMIA</a:t>
            </a:r>
            <a:r>
              <a:rPr b="1" lang="en-GB" sz="19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r>
              <a:rPr b="1" lang="en-GB" sz="1900">
                <a:solidFill>
                  <a:schemeClr val="lt1"/>
                </a:solidFill>
              </a:rPr>
              <a:t>2020</a:t>
            </a:r>
            <a:endParaRPr sz="1900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Google Shape;566;g2d57f01f977_0_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175" y="4706800"/>
            <a:ext cx="1446451" cy="245075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g2d57f01f977_0_27"/>
          <p:cNvSpPr txBox="1"/>
          <p:nvPr/>
        </p:nvSpPr>
        <p:spPr>
          <a:xfrm>
            <a:off x="4958675" y="2431300"/>
            <a:ext cx="3943200" cy="22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6999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 medie delle minime spazializzate per l’areale di Montalcino. Le aree a quote più elevate manifestano valori più elevati in virtù del fenomeno del thermal belt. Viceversa le aree a minor quota presentano minime più basse per l’effetto “lago freddo” dovuto ai drenaggi serali e notturni di aria fredda dalle pendici.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8" name="Google Shape;568;g2d57f01f977_0_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175" y="1102369"/>
            <a:ext cx="4143368" cy="3334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g2d57f01f977_0_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7275" y="0"/>
            <a:ext cx="7029427" cy="8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g2d57f01f977_0_27"/>
          <p:cNvSpPr txBox="1"/>
          <p:nvPr>
            <p:ph type="title"/>
          </p:nvPr>
        </p:nvSpPr>
        <p:spPr>
          <a:xfrm>
            <a:off x="659050" y="106719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-GB" sz="2910">
                <a:solidFill>
                  <a:srgbClr val="FFFFFF"/>
                </a:solidFill>
              </a:rPr>
              <a:t>Temperature medie delle minime </a:t>
            </a:r>
            <a:r>
              <a:rPr lang="en-GB" sz="1710">
                <a:solidFill>
                  <a:srgbClr val="FFFFFF"/>
                </a:solidFill>
              </a:rPr>
              <a:t>(°C)</a:t>
            </a:r>
            <a:endParaRPr sz="2100">
              <a:solidFill>
                <a:srgbClr val="FFFFFF"/>
              </a:solidFill>
            </a:endParaRPr>
          </a:p>
        </p:txBody>
      </p:sp>
      <p:pic>
        <p:nvPicPr>
          <p:cNvPr id="571" name="Google Shape;571;g2d57f01f977_0_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91400" y="184875"/>
            <a:ext cx="1510477" cy="750800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g2d57f01f977_0_27"/>
          <p:cNvSpPr txBox="1"/>
          <p:nvPr>
            <p:ph idx="4294967295" type="ctrTitle"/>
          </p:nvPr>
        </p:nvSpPr>
        <p:spPr>
          <a:xfrm>
            <a:off x="659050" y="-695225"/>
            <a:ext cx="8512200" cy="1111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</a:pPr>
            <a:r>
              <a:rPr b="1" lang="en-GB" sz="19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V</a:t>
            </a:r>
            <a:r>
              <a:rPr b="1" lang="en-GB" sz="1900">
                <a:solidFill>
                  <a:schemeClr val="lt1"/>
                </a:solidFill>
              </a:rPr>
              <a:t>ENDEMMIA</a:t>
            </a:r>
            <a:r>
              <a:rPr b="1" lang="en-GB" sz="19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r>
              <a:rPr b="1" lang="en-GB" sz="1900">
                <a:solidFill>
                  <a:schemeClr val="lt1"/>
                </a:solidFill>
              </a:rPr>
              <a:t>2020</a:t>
            </a:r>
            <a:endParaRPr sz="1900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573" name="Google Shape;573;g2d57f01f977_0_27"/>
          <p:cNvSpPr txBox="1"/>
          <p:nvPr/>
        </p:nvSpPr>
        <p:spPr>
          <a:xfrm>
            <a:off x="5009525" y="1150363"/>
            <a:ext cx="38415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Dato spazializzato</a:t>
            </a:r>
            <a:br>
              <a:rPr b="1"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maggio - 31 settembre 2020</a:t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 medie delle minime (°C)</a:t>
            </a:r>
            <a:endParaRPr sz="18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Google Shape;578;g2d57f01f977_0_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175" y="4706800"/>
            <a:ext cx="1446451" cy="245075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g2d57f01f977_0_154"/>
          <p:cNvSpPr txBox="1"/>
          <p:nvPr>
            <p:ph idx="4294967295" type="ctrTitle"/>
          </p:nvPr>
        </p:nvSpPr>
        <p:spPr>
          <a:xfrm>
            <a:off x="662250" y="-763725"/>
            <a:ext cx="8512200" cy="1111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</a:pPr>
            <a:r>
              <a:rPr b="1" lang="en-GB" sz="1900">
                <a:solidFill>
                  <a:schemeClr val="lt1"/>
                </a:solidFill>
              </a:rPr>
              <a:t>VINTAGE EVALUATION</a:t>
            </a:r>
            <a:endParaRPr b="1" sz="1900">
              <a:solidFill>
                <a:schemeClr val="lt1"/>
              </a:solidFill>
            </a:endParaRPr>
          </a:p>
        </p:txBody>
      </p:sp>
      <p:sp>
        <p:nvSpPr>
          <p:cNvPr id="580" name="Google Shape;580;g2d57f01f977_0_154"/>
          <p:cNvSpPr txBox="1"/>
          <p:nvPr/>
        </p:nvSpPr>
        <p:spPr>
          <a:xfrm>
            <a:off x="5137300" y="2718750"/>
            <a:ext cx="3464100" cy="14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6999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carta rappresenta l’escursione termica media del periodo in esame. Le aree a minore quota manifestano un’escursione termica più accentuata per effetto “lago freddo”.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1" name="Google Shape;581;g2d57f01f977_0_1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175" y="1219494"/>
            <a:ext cx="4118518" cy="3334906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g2d57f01f977_0_154"/>
          <p:cNvSpPr txBox="1"/>
          <p:nvPr/>
        </p:nvSpPr>
        <p:spPr>
          <a:xfrm>
            <a:off x="5137300" y="1281700"/>
            <a:ext cx="38415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Dato spazializzato</a:t>
            </a:r>
            <a:br>
              <a:rPr b="1"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maggio - 31 settembre 2020</a:t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Escursione termica giornaliera (°C)</a:t>
            </a:r>
            <a:endParaRPr sz="1800"/>
          </a:p>
        </p:txBody>
      </p:sp>
      <p:pic>
        <p:nvPicPr>
          <p:cNvPr id="583" name="Google Shape;583;g2d57f01f977_0_1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7275" y="0"/>
            <a:ext cx="7029427" cy="8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g2d57f01f977_0_154"/>
          <p:cNvSpPr txBox="1"/>
          <p:nvPr>
            <p:ph type="title"/>
          </p:nvPr>
        </p:nvSpPr>
        <p:spPr>
          <a:xfrm>
            <a:off x="659050" y="106719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-GB" sz="2910">
                <a:solidFill>
                  <a:srgbClr val="FFFFFF"/>
                </a:solidFill>
              </a:rPr>
              <a:t>Escursione termica giornaliera</a:t>
            </a:r>
            <a:r>
              <a:rPr lang="en-GB" sz="2910">
                <a:solidFill>
                  <a:srgbClr val="FFFFFF"/>
                </a:solidFill>
              </a:rPr>
              <a:t> </a:t>
            </a:r>
            <a:r>
              <a:rPr lang="en-GB" sz="1710">
                <a:solidFill>
                  <a:srgbClr val="FFFFFF"/>
                </a:solidFill>
              </a:rPr>
              <a:t>(°C)</a:t>
            </a:r>
            <a:endParaRPr sz="2100">
              <a:solidFill>
                <a:srgbClr val="FFFFFF"/>
              </a:solidFill>
            </a:endParaRPr>
          </a:p>
        </p:txBody>
      </p:sp>
      <p:pic>
        <p:nvPicPr>
          <p:cNvPr id="585" name="Google Shape;585;g2d57f01f977_0_1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91400" y="184875"/>
            <a:ext cx="1510477" cy="750800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g2d57f01f977_0_154"/>
          <p:cNvSpPr txBox="1"/>
          <p:nvPr>
            <p:ph idx="4294967295" type="ctrTitle"/>
          </p:nvPr>
        </p:nvSpPr>
        <p:spPr>
          <a:xfrm>
            <a:off x="659050" y="-695225"/>
            <a:ext cx="8512200" cy="1111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</a:pPr>
            <a:r>
              <a:rPr b="1" lang="en-GB" sz="19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V</a:t>
            </a:r>
            <a:r>
              <a:rPr b="1" lang="en-GB" sz="1900">
                <a:solidFill>
                  <a:schemeClr val="lt1"/>
                </a:solidFill>
              </a:rPr>
              <a:t>ENDEMMIA</a:t>
            </a:r>
            <a:r>
              <a:rPr b="1" lang="en-GB" sz="19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r>
              <a:rPr b="1" lang="en-GB" sz="1900">
                <a:solidFill>
                  <a:schemeClr val="lt1"/>
                </a:solidFill>
              </a:rPr>
              <a:t>2020</a:t>
            </a:r>
            <a:endParaRPr sz="1900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g2d57f01f977_0_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175" y="4706800"/>
            <a:ext cx="1446451" cy="245075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g2d57f01f977_0_164"/>
          <p:cNvSpPr txBox="1"/>
          <p:nvPr>
            <p:ph idx="4294967295" type="ctrTitle"/>
          </p:nvPr>
        </p:nvSpPr>
        <p:spPr>
          <a:xfrm>
            <a:off x="662250" y="-763725"/>
            <a:ext cx="8512200" cy="1111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</a:pPr>
            <a:r>
              <a:rPr b="1" lang="en-GB" sz="1900">
                <a:solidFill>
                  <a:schemeClr val="lt1"/>
                </a:solidFill>
              </a:rPr>
              <a:t>VINTAGE EVALUATION</a:t>
            </a:r>
            <a:endParaRPr b="1" sz="1900">
              <a:solidFill>
                <a:schemeClr val="lt1"/>
              </a:solidFill>
            </a:endParaRPr>
          </a:p>
        </p:txBody>
      </p:sp>
      <p:sp>
        <p:nvSpPr>
          <p:cNvPr id="593" name="Google Shape;593;g2d57f01f977_0_164"/>
          <p:cNvSpPr txBox="1"/>
          <p:nvPr/>
        </p:nvSpPr>
        <p:spPr>
          <a:xfrm>
            <a:off x="4944650" y="2646425"/>
            <a:ext cx="3464100" cy="15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precipitazioni cumulate manifestano una variabilità spaziale accentuata e che è frutto della prevalente natura temporalesca dei fenomeni.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6999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4" name="Google Shape;594;g2d57f01f977_0_1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5175" y="1219494"/>
            <a:ext cx="4261269" cy="3334906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g2d57f01f977_0_164"/>
          <p:cNvSpPr txBox="1"/>
          <p:nvPr>
            <p:ph idx="4294967295" type="ctrTitle"/>
          </p:nvPr>
        </p:nvSpPr>
        <p:spPr>
          <a:xfrm>
            <a:off x="662250" y="-763725"/>
            <a:ext cx="8512200" cy="1111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</a:pPr>
            <a:r>
              <a:rPr b="1" lang="en-GB" sz="1900">
                <a:solidFill>
                  <a:schemeClr val="lt1"/>
                </a:solidFill>
              </a:rPr>
              <a:t>VINTAGE EVALUATION</a:t>
            </a:r>
            <a:endParaRPr b="1" sz="1900">
              <a:solidFill>
                <a:schemeClr val="lt1"/>
              </a:solidFill>
            </a:endParaRPr>
          </a:p>
        </p:txBody>
      </p:sp>
      <p:pic>
        <p:nvPicPr>
          <p:cNvPr id="596" name="Google Shape;596;g2d57f01f977_0_1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7275" y="0"/>
            <a:ext cx="7029427" cy="8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g2d57f01f977_0_164"/>
          <p:cNvSpPr txBox="1"/>
          <p:nvPr>
            <p:ph type="title"/>
          </p:nvPr>
        </p:nvSpPr>
        <p:spPr>
          <a:xfrm>
            <a:off x="659050" y="106719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-GB" sz="2910">
                <a:solidFill>
                  <a:srgbClr val="FFFFFF"/>
                </a:solidFill>
              </a:rPr>
              <a:t>Precipitazione cumulata </a:t>
            </a:r>
            <a:r>
              <a:rPr lang="en-GB" sz="2910">
                <a:solidFill>
                  <a:srgbClr val="FFFFFF"/>
                </a:solidFill>
              </a:rPr>
              <a:t> </a:t>
            </a:r>
            <a:r>
              <a:rPr lang="en-GB" sz="1710">
                <a:solidFill>
                  <a:srgbClr val="FFFFFF"/>
                </a:solidFill>
              </a:rPr>
              <a:t>(mm)</a:t>
            </a:r>
            <a:endParaRPr sz="2100">
              <a:solidFill>
                <a:srgbClr val="FFFFFF"/>
              </a:solidFill>
            </a:endParaRPr>
          </a:p>
        </p:txBody>
      </p:sp>
      <p:pic>
        <p:nvPicPr>
          <p:cNvPr id="598" name="Google Shape;598;g2d57f01f977_0_1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91400" y="184875"/>
            <a:ext cx="1510477" cy="750800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g2d57f01f977_0_164"/>
          <p:cNvSpPr txBox="1"/>
          <p:nvPr>
            <p:ph idx="4294967295" type="ctrTitle"/>
          </p:nvPr>
        </p:nvSpPr>
        <p:spPr>
          <a:xfrm>
            <a:off x="659050" y="-695225"/>
            <a:ext cx="8512200" cy="1111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</a:pPr>
            <a:r>
              <a:rPr b="1" lang="en-GB" sz="19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V</a:t>
            </a:r>
            <a:r>
              <a:rPr b="1" lang="en-GB" sz="1900">
                <a:solidFill>
                  <a:schemeClr val="lt1"/>
                </a:solidFill>
              </a:rPr>
              <a:t>ENDEMMIA</a:t>
            </a:r>
            <a:r>
              <a:rPr b="1" lang="en-GB" sz="19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r>
              <a:rPr b="1" lang="en-GB" sz="1900">
                <a:solidFill>
                  <a:schemeClr val="lt1"/>
                </a:solidFill>
              </a:rPr>
              <a:t>2020</a:t>
            </a:r>
            <a:endParaRPr sz="1900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600" name="Google Shape;600;g2d57f01f977_0_164"/>
          <p:cNvSpPr txBox="1"/>
          <p:nvPr/>
        </p:nvSpPr>
        <p:spPr>
          <a:xfrm>
            <a:off x="5056650" y="1281700"/>
            <a:ext cx="39222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Dato spazializzato</a:t>
            </a:r>
            <a:br>
              <a:rPr b="1"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maggio - 31 settembre 2020</a:t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Precipitazione cumulata (°C)</a:t>
            </a:r>
            <a:endParaRPr sz="18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Google Shape;605;g2d57f01f977_0_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175" y="4706800"/>
            <a:ext cx="1446451" cy="245075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g2d57f01f977_0_173"/>
          <p:cNvSpPr txBox="1"/>
          <p:nvPr>
            <p:ph idx="4294967295" type="ctrTitle"/>
          </p:nvPr>
        </p:nvSpPr>
        <p:spPr>
          <a:xfrm>
            <a:off x="662250" y="-763725"/>
            <a:ext cx="8512200" cy="1111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</a:pPr>
            <a:r>
              <a:rPr b="1" lang="en-GB" sz="1900">
                <a:solidFill>
                  <a:schemeClr val="lt1"/>
                </a:solidFill>
              </a:rPr>
              <a:t>VINTAGE EVALUATION</a:t>
            </a:r>
            <a:endParaRPr b="1" sz="1900">
              <a:solidFill>
                <a:schemeClr val="lt1"/>
              </a:solidFill>
            </a:endParaRPr>
          </a:p>
        </p:txBody>
      </p:sp>
      <p:sp>
        <p:nvSpPr>
          <p:cNvPr id="607" name="Google Shape;607;g2d57f01f977_0_173"/>
          <p:cNvSpPr txBox="1"/>
          <p:nvPr/>
        </p:nvSpPr>
        <p:spPr>
          <a:xfrm>
            <a:off x="4958675" y="2745138"/>
            <a:ext cx="3464100" cy="15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6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sensibile mitigazione evidenziata per le temperature massime genera un sensibile calo delle stress termico con l’aumentare della quota.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6999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8" name="Google Shape;608;g2d57f01f977_0_1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425" y="1219494"/>
            <a:ext cx="4087949" cy="3334906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g2d57f01f977_0_173"/>
          <p:cNvSpPr txBox="1"/>
          <p:nvPr>
            <p:ph idx="4294967295" type="ctrTitle"/>
          </p:nvPr>
        </p:nvSpPr>
        <p:spPr>
          <a:xfrm>
            <a:off x="662250" y="-763725"/>
            <a:ext cx="8512200" cy="1111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</a:pPr>
            <a:r>
              <a:rPr b="1" lang="en-GB" sz="1900">
                <a:solidFill>
                  <a:schemeClr val="lt1"/>
                </a:solidFill>
              </a:rPr>
              <a:t>VINTAGE EVALUATION</a:t>
            </a:r>
            <a:endParaRPr b="1" sz="1900">
              <a:solidFill>
                <a:schemeClr val="lt1"/>
              </a:solidFill>
            </a:endParaRPr>
          </a:p>
        </p:txBody>
      </p:sp>
      <p:sp>
        <p:nvSpPr>
          <p:cNvPr id="610" name="Google Shape;610;g2d57f01f977_0_173"/>
          <p:cNvSpPr txBox="1"/>
          <p:nvPr>
            <p:ph idx="4294967295" type="ctrTitle"/>
          </p:nvPr>
        </p:nvSpPr>
        <p:spPr>
          <a:xfrm>
            <a:off x="662250" y="-763725"/>
            <a:ext cx="8512200" cy="1111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</a:pPr>
            <a:r>
              <a:rPr b="1" lang="en-GB" sz="1900">
                <a:solidFill>
                  <a:schemeClr val="lt1"/>
                </a:solidFill>
              </a:rPr>
              <a:t>VINTAGE EVALUATION</a:t>
            </a:r>
            <a:endParaRPr b="1" sz="1900">
              <a:solidFill>
                <a:schemeClr val="lt1"/>
              </a:solidFill>
            </a:endParaRPr>
          </a:p>
        </p:txBody>
      </p:sp>
      <p:pic>
        <p:nvPicPr>
          <p:cNvPr id="611" name="Google Shape;611;g2d57f01f977_0_1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7275" y="0"/>
            <a:ext cx="7029427" cy="8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g2d57f01f977_0_173"/>
          <p:cNvSpPr txBox="1"/>
          <p:nvPr>
            <p:ph type="title"/>
          </p:nvPr>
        </p:nvSpPr>
        <p:spPr>
          <a:xfrm>
            <a:off x="659050" y="106719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-GB" sz="2910">
                <a:solidFill>
                  <a:srgbClr val="FFFFFF"/>
                </a:solidFill>
              </a:rPr>
              <a:t>Numero di Giornate torride </a:t>
            </a:r>
            <a:r>
              <a:rPr lang="en-GB" sz="2910">
                <a:solidFill>
                  <a:srgbClr val="FFFFFF"/>
                </a:solidFill>
              </a:rPr>
              <a:t> </a:t>
            </a:r>
            <a:endParaRPr sz="2100">
              <a:solidFill>
                <a:srgbClr val="FFFFFF"/>
              </a:solidFill>
            </a:endParaRPr>
          </a:p>
        </p:txBody>
      </p:sp>
      <p:pic>
        <p:nvPicPr>
          <p:cNvPr id="613" name="Google Shape;613;g2d57f01f977_0_1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91400" y="184875"/>
            <a:ext cx="1510477" cy="750800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g2d57f01f977_0_173"/>
          <p:cNvSpPr txBox="1"/>
          <p:nvPr>
            <p:ph idx="4294967295" type="ctrTitle"/>
          </p:nvPr>
        </p:nvSpPr>
        <p:spPr>
          <a:xfrm>
            <a:off x="659050" y="-695225"/>
            <a:ext cx="8512200" cy="1111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</a:pPr>
            <a:r>
              <a:rPr b="1" lang="en-GB" sz="19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V</a:t>
            </a:r>
            <a:r>
              <a:rPr b="1" lang="en-GB" sz="1900">
                <a:solidFill>
                  <a:schemeClr val="lt1"/>
                </a:solidFill>
              </a:rPr>
              <a:t>ENDEMMIA</a:t>
            </a:r>
            <a:r>
              <a:rPr b="1" lang="en-GB" sz="19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r>
              <a:rPr b="1" lang="en-GB" sz="1900">
                <a:solidFill>
                  <a:schemeClr val="lt1"/>
                </a:solidFill>
              </a:rPr>
              <a:t>2020</a:t>
            </a:r>
            <a:endParaRPr sz="1900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615" name="Google Shape;615;g2d57f01f977_0_173"/>
          <p:cNvSpPr txBox="1"/>
          <p:nvPr/>
        </p:nvSpPr>
        <p:spPr>
          <a:xfrm>
            <a:off x="4958675" y="1281700"/>
            <a:ext cx="40203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Dato spazializzato</a:t>
            </a:r>
            <a:br>
              <a:rPr b="1"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maggio - 31 settembre 2020</a:t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Numero di Giornate torride </a:t>
            </a:r>
            <a:endParaRPr sz="18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2d57f01f977_0_640"/>
          <p:cNvSpPr txBox="1"/>
          <p:nvPr>
            <p:ph type="ctrTitle"/>
          </p:nvPr>
        </p:nvSpPr>
        <p:spPr>
          <a:xfrm>
            <a:off x="1143002" y="2803876"/>
            <a:ext cx="6858000" cy="1155900"/>
          </a:xfrm>
          <a:prstGeom prst="rect">
            <a:avLst/>
          </a:prstGeom>
          <a:noFill/>
          <a:ln>
            <a:noFill/>
          </a:ln>
        </p:spPr>
        <p:txBody>
          <a:bodyPr anchorCtr="1" anchor="b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20000"/>
              <a:buNone/>
            </a:pPr>
            <a:r>
              <a:rPr lang="en-GB" sz="3750"/>
              <a:t>Sezione 2</a:t>
            </a:r>
            <a:br>
              <a:rPr lang="en-GB"/>
            </a:br>
            <a:r>
              <a:rPr lang="en-GB"/>
              <a:t> VENDEMMIA 2020</a:t>
            </a:r>
            <a:br>
              <a:rPr lang="en-GB"/>
            </a:br>
            <a:endParaRPr sz="3000">
              <a:solidFill>
                <a:srgbClr val="980000"/>
              </a:solidFill>
            </a:endParaRPr>
          </a:p>
        </p:txBody>
      </p:sp>
      <p:pic>
        <p:nvPicPr>
          <p:cNvPr id="621" name="Google Shape;621;g2d57f01f977_0_6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6112" y="476975"/>
            <a:ext cx="3631775" cy="1805250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g2d57f01f977_0_640"/>
          <p:cNvSpPr txBox="1"/>
          <p:nvPr/>
        </p:nvSpPr>
        <p:spPr>
          <a:xfrm>
            <a:off x="1576800" y="3603425"/>
            <a:ext cx="5990400" cy="5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333">
                <a:solidFill>
                  <a:srgbClr val="980000"/>
                </a:solidFill>
                <a:latin typeface="Play"/>
                <a:ea typeface="Play"/>
                <a:cs typeface="Play"/>
                <a:sym typeface="Play"/>
              </a:rPr>
              <a:t>RISULTATI</a:t>
            </a:r>
            <a:endParaRPr sz="9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313db112398_6_187"/>
          <p:cNvSpPr txBox="1"/>
          <p:nvPr>
            <p:ph type="title"/>
          </p:nvPr>
        </p:nvSpPr>
        <p:spPr>
          <a:xfrm>
            <a:off x="628652" y="2738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GB"/>
              <a:t>2.2  Risultati Brunello FORMA 2020 </a:t>
            </a:r>
            <a:endParaRPr sz="2000"/>
          </a:p>
        </p:txBody>
      </p:sp>
      <p:sp>
        <p:nvSpPr>
          <p:cNvPr id="628" name="Google Shape;628;g313db112398_6_187"/>
          <p:cNvSpPr txBox="1"/>
          <p:nvPr/>
        </p:nvSpPr>
        <p:spPr>
          <a:xfrm>
            <a:off x="654850" y="1190625"/>
            <a:ext cx="7940700" cy="34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E0E0E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1200"/>
              <a:buChar char="●"/>
            </a:pPr>
            <a:r>
              <a:rPr b="1" lang="en-GB">
                <a:solidFill>
                  <a:srgbClr val="0E0E0E"/>
                </a:solidFill>
              </a:rPr>
              <a:t>57 campioni ricevuti volontariamente dai soci del Consorzio</a:t>
            </a:r>
            <a:endParaRPr b="1">
              <a:solidFill>
                <a:srgbClr val="0E0E0E"/>
              </a:solidFill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1200"/>
              <a:buChar char="○"/>
            </a:pPr>
            <a:r>
              <a:rPr b="1" lang="en-GB" sz="1200">
                <a:solidFill>
                  <a:srgbClr val="0E0E0E"/>
                </a:solidFill>
              </a:rPr>
              <a:t>Analisi</a:t>
            </a:r>
            <a:r>
              <a:rPr b="1" lang="en-GB" sz="1200">
                <a:solidFill>
                  <a:srgbClr val="0E0E0E"/>
                </a:solidFill>
              </a:rPr>
              <a:t> chimiche:</a:t>
            </a:r>
            <a:r>
              <a:rPr lang="en-GB" sz="1200">
                <a:solidFill>
                  <a:srgbClr val="0E0E0E"/>
                </a:solidFill>
              </a:rPr>
              <a:t>  </a:t>
            </a:r>
            <a:r>
              <a:rPr b="1" lang="en-GB" sz="1200">
                <a:solidFill>
                  <a:srgbClr val="0E0E0E"/>
                </a:solidFill>
              </a:rPr>
              <a:t>non ci sono differenze sostanziali</a:t>
            </a:r>
            <a:r>
              <a:rPr lang="en-GB" sz="1200">
                <a:solidFill>
                  <a:srgbClr val="0E0E0E"/>
                </a:solidFill>
              </a:rPr>
              <a:t> con la media dei 12 anni precedenti. Questo indica che l’impatto </a:t>
            </a:r>
            <a:r>
              <a:rPr lang="en-GB" sz="1200">
                <a:solidFill>
                  <a:srgbClr val="0E0E0E"/>
                </a:solidFill>
              </a:rPr>
              <a:t>del clima è </a:t>
            </a:r>
            <a:r>
              <a:rPr lang="en-GB" sz="1200">
                <a:solidFill>
                  <a:srgbClr val="0E0E0E"/>
                </a:solidFill>
              </a:rPr>
              <a:t>più sul </a:t>
            </a:r>
            <a:r>
              <a:rPr b="1" lang="en-GB" sz="1200">
                <a:solidFill>
                  <a:srgbClr val="0E0E0E"/>
                </a:solidFill>
              </a:rPr>
              <a:t>profilo organolettico che sulla sua </a:t>
            </a:r>
            <a:r>
              <a:rPr b="1" lang="en-GB" sz="1200">
                <a:solidFill>
                  <a:srgbClr val="0E0E0E"/>
                </a:solidFill>
              </a:rPr>
              <a:t>‘dimensione chimica’</a:t>
            </a:r>
            <a:r>
              <a:rPr lang="en-GB" sz="1200">
                <a:solidFill>
                  <a:srgbClr val="0E0E0E"/>
                </a:solidFill>
              </a:rPr>
              <a:t> del vino</a:t>
            </a:r>
            <a:endParaRPr sz="1200">
              <a:solidFill>
                <a:srgbClr val="0E0E0E"/>
              </a:solidFill>
            </a:endParaRPr>
          </a:p>
          <a:p>
            <a:pPr indent="-3048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1200"/>
              <a:buChar char="○"/>
            </a:pPr>
            <a:r>
              <a:rPr lang="en-GB" sz="1200">
                <a:solidFill>
                  <a:srgbClr val="0E0E0E"/>
                </a:solidFill>
              </a:rPr>
              <a:t>Da quest’anno, tutti i vini che vengono inviati per Brunello Forma avranno avranno analisi anche per: </a:t>
            </a:r>
            <a:r>
              <a:rPr b="1" lang="en-GB" sz="1200">
                <a:solidFill>
                  <a:srgbClr val="0E0E0E"/>
                </a:solidFill>
              </a:rPr>
              <a:t>pH, Antociani totali, Polifenoli totali</a:t>
            </a:r>
            <a:r>
              <a:rPr lang="en-GB" sz="1200">
                <a:solidFill>
                  <a:srgbClr val="0E0E0E"/>
                </a:solidFill>
              </a:rPr>
              <a:t>. Questo contribuirà alla creazione di una </a:t>
            </a:r>
            <a:r>
              <a:rPr b="1" lang="en-GB" sz="1200">
                <a:solidFill>
                  <a:srgbClr val="0E0E0E"/>
                </a:solidFill>
              </a:rPr>
              <a:t>d</a:t>
            </a:r>
            <a:r>
              <a:rPr b="1" lang="en-GB" sz="1200">
                <a:solidFill>
                  <a:srgbClr val="0E0E0E"/>
                </a:solidFill>
              </a:rPr>
              <a:t>atabase più puntuale</a:t>
            </a:r>
            <a:r>
              <a:rPr lang="en-GB" sz="1200">
                <a:solidFill>
                  <a:srgbClr val="0E0E0E"/>
                </a:solidFill>
              </a:rPr>
              <a:t> e profondo a partire dalla vendemmia 2020.</a:t>
            </a:r>
            <a:endParaRPr sz="1200">
              <a:solidFill>
                <a:srgbClr val="0E0E0E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E0E0E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1200"/>
              <a:buChar char="●"/>
            </a:pPr>
            <a:r>
              <a:rPr b="1" lang="en-GB" sz="1200">
                <a:solidFill>
                  <a:srgbClr val="0E0E0E"/>
                </a:solidFill>
              </a:rPr>
              <a:t>456 note di </a:t>
            </a:r>
            <a:r>
              <a:rPr b="1" lang="en-GB" sz="1200">
                <a:solidFill>
                  <a:srgbClr val="0E0E0E"/>
                </a:solidFill>
              </a:rPr>
              <a:t>Degustazione</a:t>
            </a:r>
            <a:endParaRPr b="1" sz="1200">
              <a:solidFill>
                <a:srgbClr val="0E0E0E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1200"/>
              <a:buChar char="●"/>
            </a:pPr>
            <a:r>
              <a:rPr b="1" lang="en-GB" sz="1200">
                <a:solidFill>
                  <a:srgbClr val="0E0E0E"/>
                </a:solidFill>
              </a:rPr>
              <a:t>8 note finali di sintesi di commento dell’annata</a:t>
            </a:r>
            <a:endParaRPr b="1" sz="1200">
              <a:solidFill>
                <a:srgbClr val="0E0E0E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50">
              <a:solidFill>
                <a:srgbClr val="0E0E0E"/>
              </a:solidFill>
            </a:endParaRPr>
          </a:p>
        </p:txBody>
      </p:sp>
      <p:pic>
        <p:nvPicPr>
          <p:cNvPr id="629" name="Google Shape;629;g313db112398_6_1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1400" y="184875"/>
            <a:ext cx="1510477" cy="75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2d57f01f977_0_0"/>
          <p:cNvSpPr txBox="1"/>
          <p:nvPr>
            <p:ph type="title"/>
          </p:nvPr>
        </p:nvSpPr>
        <p:spPr>
          <a:xfrm>
            <a:off x="628652" y="2738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GB"/>
              <a:t>2.2  Risultati Brunello FORMA 2020</a:t>
            </a:r>
            <a:endParaRPr/>
          </a:p>
        </p:txBody>
      </p:sp>
      <p:sp>
        <p:nvSpPr>
          <p:cNvPr id="635" name="Google Shape;635;g2d57f01f977_0_0"/>
          <p:cNvSpPr txBox="1"/>
          <p:nvPr/>
        </p:nvSpPr>
        <p:spPr>
          <a:xfrm>
            <a:off x="654850" y="1190625"/>
            <a:ext cx="6951300" cy="34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E0E0E"/>
                </a:solidFill>
              </a:rPr>
              <a:t>Una grande annata </a:t>
            </a:r>
            <a:r>
              <a:rPr lang="en-GB">
                <a:solidFill>
                  <a:srgbClr val="0E0E0E"/>
                </a:solidFill>
              </a:rPr>
              <a:t>possiede la </a:t>
            </a:r>
            <a:r>
              <a:rPr b="1" lang="en-GB">
                <a:solidFill>
                  <a:srgbClr val="0E0E0E"/>
                </a:solidFill>
              </a:rPr>
              <a:t>materia prima </a:t>
            </a:r>
            <a:r>
              <a:rPr lang="en-GB">
                <a:solidFill>
                  <a:srgbClr val="0E0E0E"/>
                </a:solidFill>
              </a:rPr>
              <a:t>che consente ai produttori di realizzare lo stile di vino che desiderano esprimere, sia esso </a:t>
            </a:r>
            <a:r>
              <a:rPr b="1" lang="en-GB">
                <a:solidFill>
                  <a:srgbClr val="0E0E0E"/>
                </a:solidFill>
              </a:rPr>
              <a:t>audace </a:t>
            </a:r>
            <a:r>
              <a:rPr lang="en-GB">
                <a:solidFill>
                  <a:srgbClr val="0E0E0E"/>
                </a:solidFill>
              </a:rPr>
              <a:t>e </a:t>
            </a:r>
            <a:r>
              <a:rPr b="1" lang="en-GB">
                <a:solidFill>
                  <a:srgbClr val="0E0E0E"/>
                </a:solidFill>
              </a:rPr>
              <a:t>generoso </a:t>
            </a:r>
            <a:r>
              <a:rPr lang="en-GB">
                <a:solidFill>
                  <a:srgbClr val="0E0E0E"/>
                </a:solidFill>
              </a:rPr>
              <a:t>o caratterizzato da un’</a:t>
            </a:r>
            <a:r>
              <a:rPr b="1" lang="en-GB">
                <a:solidFill>
                  <a:srgbClr val="0E0E0E"/>
                </a:solidFill>
              </a:rPr>
              <a:t>eleganza contemporanea</a:t>
            </a:r>
            <a:r>
              <a:rPr lang="en-GB">
                <a:solidFill>
                  <a:srgbClr val="0E0E0E"/>
                </a:solidFill>
              </a:rPr>
              <a:t>. Nel 2020, troviamo entrambe queste caratteristiche. </a:t>
            </a:r>
            <a:endParaRPr>
              <a:solidFill>
                <a:srgbClr val="0E0E0E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E0E0E"/>
                </a:solidFill>
              </a:rPr>
              <a:t>E’ importante notare che ci sono diverse zone di Montalcino che offrono queste differenze con facilità e che meritano di essere ricercate e considerate per i loro punti di forza. </a:t>
            </a:r>
            <a:endParaRPr>
              <a:solidFill>
                <a:srgbClr val="0E0E0E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E0E0E"/>
                </a:solidFill>
              </a:rPr>
              <a:t>È altrettanto vero che coloro che hanno avuto la giusta quantità di </a:t>
            </a:r>
            <a:r>
              <a:rPr b="1" lang="en-GB">
                <a:solidFill>
                  <a:srgbClr val="0E0E0E"/>
                </a:solidFill>
              </a:rPr>
              <a:t>pioggia al momento opportuno </a:t>
            </a:r>
            <a:r>
              <a:rPr lang="en-GB">
                <a:solidFill>
                  <a:srgbClr val="0E0E0E"/>
                </a:solidFill>
              </a:rPr>
              <a:t>hanno tratto il massimo da questa </a:t>
            </a:r>
            <a:r>
              <a:rPr b="1" lang="en-GB">
                <a:solidFill>
                  <a:srgbClr val="0E0E0E"/>
                </a:solidFill>
              </a:rPr>
              <a:t>solare stagione. </a:t>
            </a:r>
            <a:endParaRPr b="1">
              <a:solidFill>
                <a:srgbClr val="0E0E0E"/>
              </a:solidFill>
            </a:endParaRPr>
          </a:p>
        </p:txBody>
      </p:sp>
      <p:pic>
        <p:nvPicPr>
          <p:cNvPr id="636" name="Google Shape;636;g2d57f01f977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1400" y="184875"/>
            <a:ext cx="1510477" cy="75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313db112398_6_192"/>
          <p:cNvSpPr txBox="1"/>
          <p:nvPr/>
        </p:nvSpPr>
        <p:spPr>
          <a:xfrm>
            <a:off x="654850" y="1190625"/>
            <a:ext cx="6917400" cy="34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2" name="Google Shape;642;g313db112398_6_1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00" y="882475"/>
            <a:ext cx="9076800" cy="426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g313db112398_6_1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91400" y="184875"/>
            <a:ext cx="1510477" cy="750800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g313db112398_6_192"/>
          <p:cNvSpPr txBox="1"/>
          <p:nvPr/>
        </p:nvSpPr>
        <p:spPr>
          <a:xfrm>
            <a:off x="714375" y="184875"/>
            <a:ext cx="63873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700">
                <a:solidFill>
                  <a:srgbClr val="980000"/>
                </a:solidFill>
                <a:latin typeface="Play"/>
                <a:ea typeface="Play"/>
                <a:cs typeface="Play"/>
                <a:sym typeface="Play"/>
              </a:rPr>
              <a:t>BRUNELLO</a:t>
            </a:r>
            <a:r>
              <a:rPr b="1" lang="en-GB" sz="2700">
                <a:solidFill>
                  <a:srgbClr val="980000"/>
                </a:solidFill>
                <a:latin typeface="Play"/>
                <a:ea typeface="Play"/>
                <a:cs typeface="Play"/>
                <a:sym typeface="Play"/>
              </a:rPr>
              <a:t> </a:t>
            </a:r>
            <a:r>
              <a:rPr b="1" lang="en-GB" sz="2100">
                <a:solidFill>
                  <a:srgbClr val="980000"/>
                </a:solidFill>
                <a:latin typeface="Play"/>
                <a:ea typeface="Play"/>
                <a:cs typeface="Play"/>
                <a:sym typeface="Play"/>
              </a:rPr>
              <a:t>DI</a:t>
            </a:r>
            <a:r>
              <a:rPr b="1" lang="en-GB" sz="2700">
                <a:solidFill>
                  <a:srgbClr val="980000"/>
                </a:solidFill>
                <a:latin typeface="Play"/>
                <a:ea typeface="Play"/>
                <a:cs typeface="Play"/>
                <a:sym typeface="Play"/>
              </a:rPr>
              <a:t> MONTALCINO</a:t>
            </a:r>
            <a:r>
              <a:rPr b="1" lang="en-GB" sz="3000">
                <a:solidFill>
                  <a:srgbClr val="980000"/>
                </a:solidFill>
                <a:latin typeface="Play"/>
                <a:ea typeface="Play"/>
                <a:cs typeface="Play"/>
                <a:sym typeface="Play"/>
              </a:rPr>
              <a:t> 2020</a:t>
            </a:r>
            <a:endParaRPr sz="3000">
              <a:solidFill>
                <a:srgbClr val="980000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313db112398_3_0"/>
          <p:cNvSpPr txBox="1"/>
          <p:nvPr/>
        </p:nvSpPr>
        <p:spPr>
          <a:xfrm>
            <a:off x="84050" y="545175"/>
            <a:ext cx="9020700" cy="490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5275" lvl="0" marL="45720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0E0E0E"/>
              </a:buClr>
              <a:buSzPts val="1050"/>
              <a:buAutoNum type="arabicParenR"/>
            </a:pPr>
            <a:r>
              <a:rPr b="1" lang="en-GB" sz="1050">
                <a:solidFill>
                  <a:srgbClr val="0E0E0E"/>
                </a:solidFill>
              </a:rPr>
              <a:t>Profilo e Struttura</a:t>
            </a:r>
            <a:r>
              <a:rPr lang="en-GB" sz="1050">
                <a:solidFill>
                  <a:srgbClr val="0E0E0E"/>
                </a:solidFill>
              </a:rPr>
              <a:t>: L’annata rivela una notevole enfasi su espressioni di frutto maturo e complessa nella maggior parte dei campioni, spesso stratificati con sfumature floreali o erbacee. I membri del panel hanno notato un equilibrio piacevole tra intensità fruttata e struttura, suggerendo che questi vini non solo sono espressivi ora, ma mostrano anche potenziale per un ulteriore sviluppo.</a:t>
            </a:r>
            <a:endParaRPr sz="1050">
              <a:solidFill>
                <a:srgbClr val="0E0E0E"/>
              </a:solidFill>
            </a:endParaRPr>
          </a:p>
          <a:p>
            <a:pPr indent="-2952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1050"/>
              <a:buAutoNum type="arabicParenR"/>
            </a:pPr>
            <a:r>
              <a:rPr b="1" lang="en-GB" sz="1050">
                <a:solidFill>
                  <a:srgbClr val="0E0E0E"/>
                </a:solidFill>
              </a:rPr>
              <a:t>Equilibrio e Alcol</a:t>
            </a:r>
            <a:r>
              <a:rPr lang="en-GB" sz="1050">
                <a:solidFill>
                  <a:srgbClr val="0E0E0E"/>
                </a:solidFill>
              </a:rPr>
              <a:t>: I vini mostrano generalmente un equilibrio ben integrato tra acidità rinfrescante, tannini succulenti e calore alcolico. Sebbene alcuni campioni presentino una maturità più evidente e una maggiore presenza di alcol, questi elementi sono ben gestiti, contribuendo alla densità e alla longevità dei vini. Alcuni campioni hanno mostrato l’alcol in modo più prominente, confermando un profilo di annata più calda.</a:t>
            </a:r>
            <a:endParaRPr sz="1050">
              <a:solidFill>
                <a:srgbClr val="0E0E0E"/>
              </a:solidFill>
            </a:endParaRPr>
          </a:p>
          <a:p>
            <a:pPr indent="-2952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1050"/>
              <a:buAutoNum type="arabicParenR"/>
            </a:pPr>
            <a:r>
              <a:rPr b="1" lang="en-GB" sz="1050">
                <a:solidFill>
                  <a:srgbClr val="0E0E0E"/>
                </a:solidFill>
              </a:rPr>
              <a:t>Qualità dei Tannini e Potenziale di Invecchiamento</a:t>
            </a:r>
            <a:r>
              <a:rPr lang="en-GB" sz="1050">
                <a:solidFill>
                  <a:srgbClr val="0E0E0E"/>
                </a:solidFill>
              </a:rPr>
              <a:t>: I tannini sono spesso descritti come raffinati, succosi e piacevolmente levigati, una caratteristica di molti Brunello 2020. Questa tessitura, combinata con una spiccata e rinfrescante acidità, indica che questi vini sono fatti per invecchiare con grazia e soddisfazione. </a:t>
            </a:r>
            <a:endParaRPr sz="1050">
              <a:solidFill>
                <a:srgbClr val="0E0E0E"/>
              </a:solidFill>
            </a:endParaRPr>
          </a:p>
          <a:p>
            <a:pPr indent="-2952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1050"/>
              <a:buAutoNum type="arabicParenR"/>
            </a:pPr>
            <a:r>
              <a:rPr b="1" lang="en-GB" sz="1050">
                <a:solidFill>
                  <a:srgbClr val="0E0E0E"/>
                </a:solidFill>
              </a:rPr>
              <a:t>Diversità Stilistica</a:t>
            </a:r>
            <a:r>
              <a:rPr lang="en-GB" sz="1050">
                <a:solidFill>
                  <a:srgbClr val="0E0E0E"/>
                </a:solidFill>
              </a:rPr>
              <a:t>: Le note di degustazione riflettono una diversità stilistica probabilmente influenzata dalla posizione del vigneto e dall’epoca di vendemmia, con alcuni vini che evidenziano aromi delicati, croccanti e finezza, mentre altri mostrano uno stile più audace, voluminoso e concentrato. Questo indica un’annata versatile, che mostra sia finezza che potenza attraverso diversi terroir e approcci enologici.</a:t>
            </a:r>
            <a:endParaRPr sz="1050">
              <a:solidFill>
                <a:srgbClr val="0E0E0E"/>
              </a:solidFill>
            </a:endParaRPr>
          </a:p>
          <a:p>
            <a:pPr indent="-2952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1050"/>
              <a:buAutoNum type="arabicParenR"/>
            </a:pPr>
            <a:r>
              <a:rPr b="1" lang="en-GB" sz="1050">
                <a:solidFill>
                  <a:srgbClr val="0E0E0E"/>
                </a:solidFill>
              </a:rPr>
              <a:t>Consistenza</a:t>
            </a:r>
            <a:r>
              <a:rPr lang="en-GB" sz="1050">
                <a:solidFill>
                  <a:srgbClr val="0E0E0E"/>
                </a:solidFill>
              </a:rPr>
              <a:t>: L’annata 2020 si distingue per una qualità costante. Questo riflette una stagione di crescita stabile e favorevole per il Brunello, producendo vini di profondità e complessità. Anche i livelli di polifenoli e antociani confermano questa qualità, indicando vini ricchi di struttura e colore.</a:t>
            </a:r>
            <a:endParaRPr sz="1050">
              <a:solidFill>
                <a:srgbClr val="0E0E0E"/>
              </a:solidFill>
            </a:endParaRPr>
          </a:p>
          <a:p>
            <a:pPr indent="-29527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1050"/>
              <a:buAutoNum type="arabicParenR"/>
            </a:pPr>
            <a:r>
              <a:rPr b="1" lang="en-GB" sz="1050">
                <a:solidFill>
                  <a:srgbClr val="0E0E0E"/>
                </a:solidFill>
              </a:rPr>
              <a:t>Potenziale a Lungo Termine</a:t>
            </a:r>
            <a:r>
              <a:rPr lang="en-GB" sz="1050">
                <a:solidFill>
                  <a:srgbClr val="0E0E0E"/>
                </a:solidFill>
              </a:rPr>
              <a:t>: Complessivamente, le note del panel enfatizzano una visione positiva sull’annata 2020 del Brunello di Montalcino. Sebbene già accessibili, molti di questi vini dovrebbero acquisire ulteriore complessità e armonia con l’invecchiamento in cantina, rendendoli adatti sia per il consumo attuale che per un potenziale di invecchiamento a lungo termine.</a:t>
            </a:r>
            <a:endParaRPr sz="1050">
              <a:solidFill>
                <a:srgbClr val="0E0E0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b="1" lang="en-GB" sz="1050">
                <a:solidFill>
                  <a:srgbClr val="0E0E0E"/>
                </a:solidFill>
              </a:rPr>
              <a:t>In sintesi, l’annata 2020 del Brunello di Montalcino si caratterizza per profilo accattivante e solare di frutta matura, solido equilibrio strutturale e grande piacevolezza di beva grazie ai tannini succulenti. </a:t>
            </a:r>
            <a:endParaRPr b="1" sz="1050">
              <a:solidFill>
                <a:srgbClr val="0E0E0E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50">
              <a:solidFill>
                <a:srgbClr val="0E0E0E"/>
              </a:solidFill>
            </a:endParaRPr>
          </a:p>
        </p:txBody>
      </p:sp>
      <p:sp>
        <p:nvSpPr>
          <p:cNvPr id="650" name="Google Shape;650;g313db112398_3_0"/>
          <p:cNvSpPr txBox="1"/>
          <p:nvPr>
            <p:ph type="title"/>
          </p:nvPr>
        </p:nvSpPr>
        <p:spPr>
          <a:xfrm>
            <a:off x="628650" y="-188200"/>
            <a:ext cx="8681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GB"/>
              <a:t>2.2  Risultati del BdM FORMA 2020 </a:t>
            </a:r>
            <a:r>
              <a:rPr lang="en-GB" sz="2000"/>
              <a:t>(</a:t>
            </a:r>
            <a:r>
              <a:rPr lang="en-GB" sz="2000">
                <a:solidFill>
                  <a:schemeClr val="dk1"/>
                </a:solidFill>
              </a:rPr>
              <a:t>motivazioni)</a:t>
            </a:r>
            <a:endParaRPr sz="2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14bf1ebf2d_0_0"/>
          <p:cNvSpPr txBox="1"/>
          <p:nvPr>
            <p:ph type="title"/>
          </p:nvPr>
        </p:nvSpPr>
        <p:spPr>
          <a:xfrm>
            <a:off x="765602" y="1825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1.1 Perché Brunello FORMA? </a:t>
            </a:r>
            <a:endParaRPr/>
          </a:p>
        </p:txBody>
      </p:sp>
      <p:sp>
        <p:nvSpPr>
          <p:cNvPr id="112" name="Google Shape;112;g314bf1ebf2d_0_0"/>
          <p:cNvSpPr txBox="1"/>
          <p:nvPr>
            <p:ph idx="1" type="body"/>
          </p:nvPr>
        </p:nvSpPr>
        <p:spPr>
          <a:xfrm>
            <a:off x="628652" y="1369220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 fontScale="77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75000"/>
              <a:buNone/>
            </a:pPr>
            <a:r>
              <a:t/>
            </a:r>
            <a:endParaRPr b="1" sz="1200">
              <a:solidFill>
                <a:srgbClr val="757575"/>
              </a:solidFill>
            </a:endParaRPr>
          </a:p>
          <a:p>
            <a:pPr indent="-317182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ct val="100000"/>
              <a:buAutoNum type="arabicPeriod"/>
            </a:pPr>
            <a:r>
              <a:rPr lang="en-GB" sz="1800">
                <a:solidFill>
                  <a:srgbClr val="424242"/>
                </a:solidFill>
              </a:rPr>
              <a:t>Perchè c’è il bisogno di integrare al rating puramente organolettico una valutazione con altri elementi, che sono: </a:t>
            </a:r>
            <a:r>
              <a:rPr b="1" lang="en-GB" sz="1800">
                <a:solidFill>
                  <a:srgbClr val="424242"/>
                </a:solidFill>
              </a:rPr>
              <a:t>l’andamento meteo-climatico, il rapporto clima-vitigno, la variabilità territoriale</a:t>
            </a:r>
            <a:r>
              <a:rPr lang="en-GB" sz="1800">
                <a:solidFill>
                  <a:srgbClr val="424242"/>
                </a:solidFill>
              </a:rPr>
              <a:t> e la coerenza con lo stile del prodotto </a:t>
            </a:r>
            <a:endParaRPr sz="1800">
              <a:solidFill>
                <a:srgbClr val="42424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24242"/>
              </a:solidFill>
            </a:endParaRPr>
          </a:p>
          <a:p>
            <a:pPr indent="-317182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ct val="100000"/>
              <a:buAutoNum type="arabicPeriod"/>
            </a:pPr>
            <a:r>
              <a:rPr lang="en-GB" sz="1800">
                <a:solidFill>
                  <a:srgbClr val="424242"/>
                </a:solidFill>
              </a:rPr>
              <a:t>Perchè c’è bisogno di bisogno di creare uno </a:t>
            </a:r>
            <a:r>
              <a:rPr b="1" lang="en-GB" sz="1800">
                <a:solidFill>
                  <a:srgbClr val="424242"/>
                </a:solidFill>
              </a:rPr>
              <a:t>strumento consortile </a:t>
            </a:r>
            <a:r>
              <a:rPr b="1" lang="en-GB" sz="1800">
                <a:solidFill>
                  <a:srgbClr val="424242"/>
                </a:solidFill>
              </a:rPr>
              <a:t>identitario</a:t>
            </a:r>
            <a:r>
              <a:rPr lang="en-GB" sz="1800">
                <a:solidFill>
                  <a:srgbClr val="424242"/>
                </a:solidFill>
              </a:rPr>
              <a:t>, complementare e di </a:t>
            </a:r>
            <a:r>
              <a:rPr b="1" lang="en-GB" sz="1800">
                <a:solidFill>
                  <a:srgbClr val="424242"/>
                </a:solidFill>
              </a:rPr>
              <a:t>supporto alla critica</a:t>
            </a:r>
            <a:r>
              <a:rPr lang="en-GB" sz="1800">
                <a:solidFill>
                  <a:srgbClr val="424242"/>
                </a:solidFill>
              </a:rPr>
              <a:t> che deve continuare a esercitare il suo ruolo con la propria autorevolezza</a:t>
            </a:r>
            <a:endParaRPr sz="1800">
              <a:solidFill>
                <a:srgbClr val="42424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24242"/>
              </a:solidFill>
            </a:endParaRPr>
          </a:p>
          <a:p>
            <a:pPr indent="-317182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ct val="100000"/>
              <a:buAutoNum type="arabicPeriod"/>
            </a:pPr>
            <a:r>
              <a:rPr lang="en-GB" sz="1800">
                <a:solidFill>
                  <a:srgbClr val="424242"/>
                </a:solidFill>
              </a:rPr>
              <a:t>Perché</a:t>
            </a:r>
            <a:r>
              <a:rPr lang="en-GB" sz="1800">
                <a:solidFill>
                  <a:srgbClr val="424242"/>
                </a:solidFill>
              </a:rPr>
              <a:t> occorrono n</a:t>
            </a:r>
            <a:r>
              <a:rPr b="1" lang="en-GB" sz="1800">
                <a:solidFill>
                  <a:srgbClr val="424242"/>
                </a:solidFill>
              </a:rPr>
              <a:t>uovi strumenti di comunicazione </a:t>
            </a:r>
            <a:r>
              <a:rPr lang="en-GB" sz="1800">
                <a:solidFill>
                  <a:srgbClr val="424242"/>
                </a:solidFill>
              </a:rPr>
              <a:t>che consentono ai produttori e ai vari player della filiera elementi solidi condivisi e che </a:t>
            </a:r>
            <a:r>
              <a:rPr b="1" lang="en-GB" sz="1800">
                <a:solidFill>
                  <a:srgbClr val="424242"/>
                </a:solidFill>
              </a:rPr>
              <a:t>permettano un racconto del legame tra vino</a:t>
            </a:r>
            <a:r>
              <a:rPr lang="en-GB" sz="1800">
                <a:solidFill>
                  <a:srgbClr val="424242"/>
                </a:solidFill>
              </a:rPr>
              <a:t>, clima e territorio per singola annata.</a:t>
            </a:r>
            <a:endParaRPr sz="1800">
              <a:solidFill>
                <a:srgbClr val="42424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24242"/>
              </a:solidFill>
            </a:endParaRPr>
          </a:p>
          <a:p>
            <a:pPr indent="-317182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ct val="100000"/>
              <a:buAutoNum type="arabicPeriod"/>
            </a:pPr>
            <a:r>
              <a:rPr lang="en-GB" sz="1800">
                <a:solidFill>
                  <a:srgbClr val="424242"/>
                </a:solidFill>
              </a:rPr>
              <a:t>Perché</a:t>
            </a:r>
            <a:r>
              <a:rPr lang="en-GB" sz="1800">
                <a:solidFill>
                  <a:srgbClr val="424242"/>
                </a:solidFill>
              </a:rPr>
              <a:t> occorre un progetto che offra una </a:t>
            </a:r>
            <a:r>
              <a:rPr b="1" lang="en-GB" sz="1800">
                <a:solidFill>
                  <a:srgbClr val="424242"/>
                </a:solidFill>
              </a:rPr>
              <a:t>visione prospettica di consolidamento della reputazione</a:t>
            </a:r>
            <a:r>
              <a:rPr lang="en-GB" sz="1800">
                <a:solidFill>
                  <a:srgbClr val="424242"/>
                </a:solidFill>
              </a:rPr>
              <a:t> oggettiva della denominazione.</a:t>
            </a:r>
            <a:endParaRPr sz="1800">
              <a:solidFill>
                <a:srgbClr val="424242"/>
              </a:solidFill>
            </a:endParaRPr>
          </a:p>
        </p:txBody>
      </p:sp>
      <p:pic>
        <p:nvPicPr>
          <p:cNvPr id="113" name="Google Shape;113;g314bf1ebf2d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1400" y="184875"/>
            <a:ext cx="1510477" cy="75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2d57f01f977_0_653"/>
          <p:cNvSpPr txBox="1"/>
          <p:nvPr>
            <p:ph type="ctrTitle"/>
          </p:nvPr>
        </p:nvSpPr>
        <p:spPr>
          <a:xfrm>
            <a:off x="1143002" y="3032476"/>
            <a:ext cx="6858000" cy="1155900"/>
          </a:xfrm>
          <a:prstGeom prst="rect">
            <a:avLst/>
          </a:prstGeom>
          <a:noFill/>
          <a:ln>
            <a:noFill/>
          </a:ln>
        </p:spPr>
        <p:txBody>
          <a:bodyPr anchorCtr="1" anchor="b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20000"/>
              <a:buNone/>
            </a:pPr>
            <a:r>
              <a:rPr lang="en-GB" sz="3750"/>
              <a:t>Sezione 2</a:t>
            </a:r>
            <a:br>
              <a:rPr lang="en-GB"/>
            </a:br>
            <a:r>
              <a:rPr lang="en-GB"/>
              <a:t> VENDEMMIA 2020</a:t>
            </a:r>
            <a:br>
              <a:rPr lang="en-GB"/>
            </a:br>
            <a:endParaRPr sz="3000">
              <a:solidFill>
                <a:srgbClr val="980000"/>
              </a:solidFill>
            </a:endParaRPr>
          </a:p>
        </p:txBody>
      </p:sp>
      <p:pic>
        <p:nvPicPr>
          <p:cNvPr id="656" name="Google Shape;656;g2d57f01f977_0_6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6112" y="476975"/>
            <a:ext cx="3631775" cy="1805250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g2d57f01f977_0_653"/>
          <p:cNvSpPr txBox="1"/>
          <p:nvPr/>
        </p:nvSpPr>
        <p:spPr>
          <a:xfrm>
            <a:off x="1576800" y="3832025"/>
            <a:ext cx="5990400" cy="5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333">
                <a:solidFill>
                  <a:srgbClr val="980000"/>
                </a:solidFill>
                <a:latin typeface="Play"/>
                <a:ea typeface="Play"/>
                <a:cs typeface="Play"/>
                <a:sym typeface="Play"/>
              </a:rPr>
              <a:t>STATEMENT FINALE</a:t>
            </a:r>
            <a:endParaRPr sz="9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Google Shape;662;g313db112398_6_1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275" y="0"/>
            <a:ext cx="7029427" cy="8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g313db112398_6_197"/>
          <p:cNvSpPr txBox="1"/>
          <p:nvPr/>
        </p:nvSpPr>
        <p:spPr>
          <a:xfrm>
            <a:off x="0" y="2040075"/>
            <a:ext cx="9144000" cy="24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2150">
              <a:solidFill>
                <a:srgbClr val="980000"/>
              </a:solidFill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GB" sz="2950">
                <a:solidFill>
                  <a:srgbClr val="980000"/>
                </a:solidFill>
              </a:rPr>
              <a:t>Captivating, bright, succulent </a:t>
            </a:r>
            <a:endParaRPr i="1" sz="2950">
              <a:solidFill>
                <a:srgbClr val="980000"/>
              </a:solidFill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350">
              <a:solidFill>
                <a:srgbClr val="980000"/>
              </a:solidFill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350">
              <a:solidFill>
                <a:srgbClr val="980000"/>
              </a:solidFill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3700">
                <a:solidFill>
                  <a:srgbClr val="980000"/>
                </a:solidFill>
              </a:rPr>
              <a:t>Accattivante, </a:t>
            </a:r>
            <a:r>
              <a:rPr b="1" i="1" lang="en-GB" sz="3700">
                <a:solidFill>
                  <a:srgbClr val="980000"/>
                </a:solidFill>
              </a:rPr>
              <a:t>brillante</a:t>
            </a:r>
            <a:r>
              <a:rPr b="1" i="1" lang="en-GB" sz="3700">
                <a:solidFill>
                  <a:srgbClr val="980000"/>
                </a:solidFill>
              </a:rPr>
              <a:t>, </a:t>
            </a:r>
            <a:r>
              <a:rPr b="1" i="1" lang="en-GB" sz="3700">
                <a:solidFill>
                  <a:srgbClr val="980000"/>
                </a:solidFill>
              </a:rPr>
              <a:t>succulenta</a:t>
            </a:r>
            <a:endParaRPr b="1" i="1" sz="3700" u="none" cap="none" strike="noStrike">
              <a:solidFill>
                <a:srgbClr val="980000"/>
              </a:solidFill>
            </a:endParaRPr>
          </a:p>
        </p:txBody>
      </p:sp>
      <p:sp>
        <p:nvSpPr>
          <p:cNvPr id="664" name="Google Shape;664;g313db112398_6_197"/>
          <p:cNvSpPr txBox="1"/>
          <p:nvPr/>
        </p:nvSpPr>
        <p:spPr>
          <a:xfrm>
            <a:off x="2993700" y="1597875"/>
            <a:ext cx="3156600" cy="4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000000"/>
                </a:solidFill>
              </a:rPr>
              <a:t>⭐️ ⭐️ ⭐️ ⭐️ ⭐️</a:t>
            </a:r>
            <a:endParaRPr sz="300">
              <a:solidFill>
                <a:srgbClr val="000000"/>
              </a:solidFill>
            </a:endParaRPr>
          </a:p>
        </p:txBody>
      </p:sp>
      <p:pic>
        <p:nvPicPr>
          <p:cNvPr id="665" name="Google Shape;665;g313db112398_6_1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91400" y="184875"/>
            <a:ext cx="1510477" cy="750800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g313db112398_6_197"/>
          <p:cNvSpPr txBox="1"/>
          <p:nvPr/>
        </p:nvSpPr>
        <p:spPr>
          <a:xfrm>
            <a:off x="-27275" y="184875"/>
            <a:ext cx="70293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7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BRUNELLO </a:t>
            </a:r>
            <a:r>
              <a:rPr b="1" lang="en-GB" sz="21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DI</a:t>
            </a:r>
            <a:r>
              <a:rPr b="1" lang="en-GB" sz="27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 MONTALCINO</a:t>
            </a:r>
            <a:r>
              <a:rPr b="1" lang="en-GB" sz="30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 2020</a:t>
            </a:r>
            <a:endParaRPr sz="30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2d585326333_0_0"/>
          <p:cNvSpPr txBox="1"/>
          <p:nvPr>
            <p:ph type="title"/>
          </p:nvPr>
        </p:nvSpPr>
        <p:spPr>
          <a:xfrm>
            <a:off x="628652" y="977022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GB"/>
              <a:t>2.3 </a:t>
            </a:r>
            <a:r>
              <a:rPr lang="en-GB"/>
              <a:t>Perché</a:t>
            </a:r>
            <a:r>
              <a:rPr lang="en-GB"/>
              <a:t> Accattivante?</a:t>
            </a:r>
            <a:endParaRPr/>
          </a:p>
        </p:txBody>
      </p:sp>
      <p:sp>
        <p:nvSpPr>
          <p:cNvPr id="672" name="Google Shape;672;g2d585326333_0_0"/>
          <p:cNvSpPr txBox="1"/>
          <p:nvPr/>
        </p:nvSpPr>
        <p:spPr>
          <a:xfrm>
            <a:off x="654850" y="1893800"/>
            <a:ext cx="8039100" cy="34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>
                <a:solidFill>
                  <a:schemeClr val="dk1"/>
                </a:solidFill>
              </a:rPr>
              <a:t>Un’annata straordinaria come la 2020 è caratterizzata dalla capacità innata di essere allo stesso tempo attraente e intrigante.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>
                <a:solidFill>
                  <a:schemeClr val="dk1"/>
                </a:solidFill>
              </a:rPr>
              <a:t>La 2020 è caratterizzata dalla capacità innata di essere allo </a:t>
            </a:r>
            <a:r>
              <a:rPr b="1" lang="en-GB">
                <a:solidFill>
                  <a:schemeClr val="dk1"/>
                </a:solidFill>
              </a:rPr>
              <a:t>stesso tempo attraente e intrigante. </a:t>
            </a:r>
            <a:endParaRPr b="1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>
                <a:solidFill>
                  <a:schemeClr val="dk1"/>
                </a:solidFill>
              </a:rPr>
              <a:t>Sono vini che possono essere </a:t>
            </a:r>
            <a:r>
              <a:rPr b="1" lang="en-GB">
                <a:solidFill>
                  <a:schemeClr val="dk1"/>
                </a:solidFill>
              </a:rPr>
              <a:t>audaci e generosi </a:t>
            </a:r>
            <a:r>
              <a:rPr lang="en-GB">
                <a:solidFill>
                  <a:schemeClr val="dk1"/>
                </a:solidFill>
              </a:rPr>
              <a:t>ma sempre</a:t>
            </a:r>
            <a:r>
              <a:rPr b="1" lang="en-GB">
                <a:solidFill>
                  <a:schemeClr val="dk1"/>
                </a:solidFill>
              </a:rPr>
              <a:t> eleganti </a:t>
            </a:r>
            <a:endParaRPr b="1"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>
                <a:solidFill>
                  <a:schemeClr val="dk1"/>
                </a:solidFill>
              </a:rPr>
              <a:t>Questo deriva da un </a:t>
            </a:r>
            <a:r>
              <a:rPr b="1" lang="en-GB">
                <a:solidFill>
                  <a:schemeClr val="dk1"/>
                </a:solidFill>
              </a:rPr>
              <a:t>decorso stagionale caldo e solare ma mai aggressivo</a:t>
            </a:r>
            <a:r>
              <a:rPr lang="en-GB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>
                <a:solidFill>
                  <a:schemeClr val="dk1"/>
                </a:solidFill>
              </a:rPr>
              <a:t>Il Brunello 2020 è già </a:t>
            </a:r>
            <a:r>
              <a:rPr b="1" lang="en-GB">
                <a:solidFill>
                  <a:schemeClr val="dk1"/>
                </a:solidFill>
              </a:rPr>
              <a:t>accessibile e approcciabile</a:t>
            </a:r>
            <a:r>
              <a:rPr lang="en-GB">
                <a:solidFill>
                  <a:schemeClr val="dk1"/>
                </a:solidFill>
              </a:rPr>
              <a:t>, con una combinazione invitante di </a:t>
            </a:r>
            <a:r>
              <a:rPr b="1" lang="en-GB">
                <a:solidFill>
                  <a:schemeClr val="dk1"/>
                </a:solidFill>
              </a:rPr>
              <a:t>densità e rigore</a:t>
            </a:r>
            <a:r>
              <a:rPr lang="en-GB">
                <a:solidFill>
                  <a:schemeClr val="dk1"/>
                </a:solidFill>
              </a:rPr>
              <a:t> che testimonia una stagione di crescita calda ma equilibrata.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>
                <a:solidFill>
                  <a:schemeClr val="dk1"/>
                </a:solidFill>
              </a:rPr>
              <a:t>I vini sono leggibili e appaganti, grazie al loro piacevole volume e alla vibrante acidità.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673" name="Google Shape;673;g2d585326333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1400" y="184875"/>
            <a:ext cx="1510477" cy="75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g2d585326333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7275" y="0"/>
            <a:ext cx="7029427" cy="8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g2d585326333_0_0"/>
          <p:cNvSpPr txBox="1"/>
          <p:nvPr/>
        </p:nvSpPr>
        <p:spPr>
          <a:xfrm>
            <a:off x="-27275" y="184875"/>
            <a:ext cx="70293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7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BRUNELLO </a:t>
            </a:r>
            <a:r>
              <a:rPr b="1" lang="en-GB" sz="21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DI</a:t>
            </a:r>
            <a:r>
              <a:rPr b="1" lang="en-GB" sz="27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 MONTALCINO</a:t>
            </a:r>
            <a:r>
              <a:rPr b="1" lang="en-GB" sz="30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 2020</a:t>
            </a:r>
            <a:endParaRPr sz="30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2d585326333_0_5"/>
          <p:cNvSpPr txBox="1"/>
          <p:nvPr>
            <p:ph type="title"/>
          </p:nvPr>
        </p:nvSpPr>
        <p:spPr>
          <a:xfrm>
            <a:off x="628652" y="10358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GB"/>
              <a:t>2.3 Perchè Brillante?</a:t>
            </a:r>
            <a:endParaRPr/>
          </a:p>
        </p:txBody>
      </p:sp>
      <p:sp>
        <p:nvSpPr>
          <p:cNvPr id="681" name="Google Shape;681;g2d585326333_0_5"/>
          <p:cNvSpPr txBox="1"/>
          <p:nvPr/>
        </p:nvSpPr>
        <p:spPr>
          <a:xfrm>
            <a:off x="654850" y="1952625"/>
            <a:ext cx="8039100" cy="34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>
                <a:solidFill>
                  <a:schemeClr val="dk1"/>
                </a:solidFill>
              </a:rPr>
              <a:t>Un’annata potente gestita in modo magistrale, privilegiado </a:t>
            </a:r>
            <a:r>
              <a:rPr b="1" lang="en-GB">
                <a:solidFill>
                  <a:schemeClr val="dk1"/>
                </a:solidFill>
              </a:rPr>
              <a:t>freschezza</a:t>
            </a:r>
            <a:r>
              <a:rPr lang="en-GB">
                <a:solidFill>
                  <a:schemeClr val="dk1"/>
                </a:solidFill>
              </a:rPr>
              <a:t>, </a:t>
            </a:r>
            <a:r>
              <a:rPr b="1" lang="en-GB">
                <a:solidFill>
                  <a:schemeClr val="dk1"/>
                </a:solidFill>
              </a:rPr>
              <a:t>vivacità </a:t>
            </a:r>
            <a:r>
              <a:rPr lang="en-GB">
                <a:solidFill>
                  <a:schemeClr val="dk1"/>
                </a:solidFill>
              </a:rPr>
              <a:t>e </a:t>
            </a:r>
            <a:r>
              <a:rPr b="1" lang="en-GB">
                <a:solidFill>
                  <a:schemeClr val="dk1"/>
                </a:solidFill>
              </a:rPr>
              <a:t>vitalità </a:t>
            </a:r>
            <a:r>
              <a:rPr lang="en-GB">
                <a:solidFill>
                  <a:schemeClr val="dk1"/>
                </a:solidFill>
              </a:rPr>
              <a:t>rispetto a espressioni terziarie e più evolute.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>
                <a:solidFill>
                  <a:schemeClr val="dk1"/>
                </a:solidFill>
              </a:rPr>
              <a:t>Un </a:t>
            </a:r>
            <a:r>
              <a:rPr b="1" lang="en-GB">
                <a:solidFill>
                  <a:schemeClr val="dk1"/>
                </a:solidFill>
              </a:rPr>
              <a:t>frutto preciso</a:t>
            </a:r>
            <a:r>
              <a:rPr lang="en-GB">
                <a:solidFill>
                  <a:schemeClr val="dk1"/>
                </a:solidFill>
              </a:rPr>
              <a:t>, </a:t>
            </a:r>
            <a:r>
              <a:rPr b="1" lang="en-GB">
                <a:solidFill>
                  <a:schemeClr val="dk1"/>
                </a:solidFill>
              </a:rPr>
              <a:t>compatto </a:t>
            </a:r>
            <a:r>
              <a:rPr lang="en-GB">
                <a:solidFill>
                  <a:schemeClr val="dk1"/>
                </a:solidFill>
              </a:rPr>
              <a:t>e </a:t>
            </a:r>
            <a:r>
              <a:rPr b="1" lang="en-GB">
                <a:solidFill>
                  <a:schemeClr val="dk1"/>
                </a:solidFill>
              </a:rPr>
              <a:t>stratificato </a:t>
            </a:r>
            <a:r>
              <a:rPr lang="en-GB">
                <a:solidFill>
                  <a:schemeClr val="dk1"/>
                </a:solidFill>
              </a:rPr>
              <a:t>conferisce una </a:t>
            </a:r>
            <a:r>
              <a:rPr b="1" lang="en-GB">
                <a:solidFill>
                  <a:schemeClr val="dk1"/>
                </a:solidFill>
              </a:rPr>
              <a:t>personalità luminosa</a:t>
            </a:r>
            <a:r>
              <a:rPr lang="en-GB">
                <a:solidFill>
                  <a:schemeClr val="dk1"/>
                </a:solidFill>
              </a:rPr>
              <a:t> con una significativa </a:t>
            </a:r>
            <a:r>
              <a:rPr b="1" lang="en-GB">
                <a:solidFill>
                  <a:schemeClr val="dk1"/>
                </a:solidFill>
              </a:rPr>
              <a:t>trasparenza nell’espressione</a:t>
            </a:r>
            <a:r>
              <a:rPr lang="en-GB">
                <a:solidFill>
                  <a:schemeClr val="dk1"/>
                </a:solidFill>
              </a:rPr>
              <a:t> dei diversi terroir di Montalcino.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>
                <a:solidFill>
                  <a:schemeClr val="dk1"/>
                </a:solidFill>
              </a:rPr>
              <a:t>La notevole nitidezza insieme a un solido equilibrio strutturale, indicano una eccezionale interpretazione dell’annata da parte dei produttori.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>
                <a:solidFill>
                  <a:schemeClr val="dk1"/>
                </a:solidFill>
              </a:rPr>
              <a:t>Solare, matura e saporita, ma con il rigore e i tratti salini distintivi delle migliori annate di Brunello.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682" name="Google Shape;682;g2d585326333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1400" y="184875"/>
            <a:ext cx="1510477" cy="75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g2d585326333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7275" y="0"/>
            <a:ext cx="7029427" cy="8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g2d585326333_0_5"/>
          <p:cNvSpPr txBox="1"/>
          <p:nvPr/>
        </p:nvSpPr>
        <p:spPr>
          <a:xfrm>
            <a:off x="-27275" y="184875"/>
            <a:ext cx="70293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7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BRUNELLO </a:t>
            </a:r>
            <a:r>
              <a:rPr b="1" lang="en-GB" sz="21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DI</a:t>
            </a:r>
            <a:r>
              <a:rPr b="1" lang="en-GB" sz="27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 MONTALCINO</a:t>
            </a:r>
            <a:r>
              <a:rPr b="1" lang="en-GB" sz="30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 2020</a:t>
            </a:r>
            <a:endParaRPr sz="30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2d585326333_0_10"/>
          <p:cNvSpPr txBox="1"/>
          <p:nvPr>
            <p:ph type="title"/>
          </p:nvPr>
        </p:nvSpPr>
        <p:spPr>
          <a:xfrm>
            <a:off x="400052" y="6548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GB"/>
              <a:t>2.3 Perchè Succulenta?</a:t>
            </a:r>
            <a:endParaRPr/>
          </a:p>
        </p:txBody>
      </p:sp>
      <p:sp>
        <p:nvSpPr>
          <p:cNvPr id="690" name="Google Shape;690;g2d585326333_0_10"/>
          <p:cNvSpPr txBox="1"/>
          <p:nvPr/>
        </p:nvSpPr>
        <p:spPr>
          <a:xfrm>
            <a:off x="426250" y="1571625"/>
            <a:ext cx="8489100" cy="347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-GB">
                <a:solidFill>
                  <a:schemeClr val="dk1"/>
                </a:solidFill>
              </a:rPr>
              <a:t>Una parola chiave tattile per un </a:t>
            </a:r>
            <a:r>
              <a:rPr b="1" lang="en-GB">
                <a:solidFill>
                  <a:schemeClr val="dk1"/>
                </a:solidFill>
              </a:rPr>
              <a:t>Brunello contemporaneo</a:t>
            </a:r>
            <a:r>
              <a:rPr lang="en-GB">
                <a:solidFill>
                  <a:schemeClr val="dk1"/>
                </a:solidFill>
              </a:rPr>
              <a:t>, come celebrazione della sua </a:t>
            </a:r>
            <a:r>
              <a:rPr b="1" lang="en-GB">
                <a:solidFill>
                  <a:schemeClr val="dk1"/>
                </a:solidFill>
              </a:rPr>
              <a:t>capacità di evolversi rimanendo fedele alla sua elegante</a:t>
            </a:r>
            <a:r>
              <a:rPr lang="en-GB">
                <a:solidFill>
                  <a:schemeClr val="dk1"/>
                </a:solidFill>
              </a:rPr>
              <a:t> natura.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-GB">
                <a:solidFill>
                  <a:schemeClr val="dk1"/>
                </a:solidFill>
              </a:rPr>
              <a:t>L’energetica tensione</a:t>
            </a:r>
            <a:r>
              <a:rPr lang="en-GB">
                <a:solidFill>
                  <a:schemeClr val="dk1"/>
                </a:solidFill>
              </a:rPr>
              <a:t> tra succosità e integrità del frutto con </a:t>
            </a:r>
            <a:r>
              <a:rPr b="1" lang="en-GB">
                <a:solidFill>
                  <a:schemeClr val="dk1"/>
                </a:solidFill>
              </a:rPr>
              <a:t>tannini agili e definiti</a:t>
            </a:r>
            <a:r>
              <a:rPr lang="en-GB">
                <a:solidFill>
                  <a:schemeClr val="dk1"/>
                </a:solidFill>
              </a:rPr>
              <a:t> creano una succulenza invitante e irresistibile al palato, risultato della crescente attenzione da parte dei produttori di Montalcino all’estrazione e alla gestione dei tannini. 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-GB">
                <a:solidFill>
                  <a:schemeClr val="dk1"/>
                </a:solidFill>
              </a:rPr>
              <a:t> </a:t>
            </a:r>
            <a:r>
              <a:rPr lang="en-GB">
                <a:solidFill>
                  <a:schemeClr val="dk1"/>
                </a:solidFill>
              </a:rPr>
              <a:t>è esaltata da questa caratteristica già in questa fase e mostra una </a:t>
            </a:r>
            <a:r>
              <a:rPr b="1" lang="en-GB">
                <a:solidFill>
                  <a:schemeClr val="dk1"/>
                </a:solidFill>
              </a:rPr>
              <a:t>promettente capacità di evolversi </a:t>
            </a:r>
            <a:r>
              <a:rPr lang="en-GB">
                <a:solidFill>
                  <a:schemeClr val="dk1"/>
                </a:solidFill>
              </a:rPr>
              <a:t>con grazia e soddisfazione.</a:t>
            </a: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b="1" lang="en-GB">
                <a:solidFill>
                  <a:schemeClr val="dk1"/>
                </a:solidFill>
              </a:rPr>
              <a:t>La pronunciata intensità gustativa</a:t>
            </a:r>
            <a:r>
              <a:rPr lang="en-GB">
                <a:solidFill>
                  <a:schemeClr val="dk1"/>
                </a:solidFill>
              </a:rPr>
              <a:t> e</a:t>
            </a:r>
            <a:r>
              <a:rPr lang="en-GB">
                <a:solidFill>
                  <a:schemeClr val="dk1"/>
                </a:solidFill>
              </a:rPr>
              <a:t> il carattere succoso della 2020 la rende oggi pronta sia per un consumo più fresco ed immediato per chi ama questo </a:t>
            </a:r>
            <a:r>
              <a:rPr b="1" lang="en-GB">
                <a:solidFill>
                  <a:schemeClr val="dk1"/>
                </a:solidFill>
              </a:rPr>
              <a:t>carattere gastronomico del Brunello</a:t>
            </a:r>
            <a:r>
              <a:rPr lang="en-GB">
                <a:solidFill>
                  <a:schemeClr val="dk1"/>
                </a:solidFill>
              </a:rPr>
              <a:t> ma anche per chi invece vuole godere di </a:t>
            </a:r>
            <a:r>
              <a:rPr b="1" lang="en-GB">
                <a:solidFill>
                  <a:schemeClr val="dk1"/>
                </a:solidFill>
              </a:rPr>
              <a:t>un profilo più suadente e vellutato tra qualche anno</a:t>
            </a:r>
            <a:r>
              <a:rPr lang="en-GB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691" name="Google Shape;691;g2d585326333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1400" y="184875"/>
            <a:ext cx="1510477" cy="75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g2d585326333_0_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7275" y="0"/>
            <a:ext cx="7029427" cy="8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g2d585326333_0_10"/>
          <p:cNvSpPr txBox="1"/>
          <p:nvPr/>
        </p:nvSpPr>
        <p:spPr>
          <a:xfrm>
            <a:off x="-27275" y="184875"/>
            <a:ext cx="70293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7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BRUNELLO </a:t>
            </a:r>
            <a:r>
              <a:rPr b="1" lang="en-GB" sz="21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DI</a:t>
            </a:r>
            <a:r>
              <a:rPr b="1" lang="en-GB" sz="27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 MONTALCINO</a:t>
            </a:r>
            <a:r>
              <a:rPr b="1" lang="en-GB" sz="30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 2020</a:t>
            </a:r>
            <a:endParaRPr sz="30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2d57f01f977_0_196"/>
          <p:cNvSpPr txBox="1"/>
          <p:nvPr/>
        </p:nvSpPr>
        <p:spPr>
          <a:xfrm>
            <a:off x="567400" y="1568800"/>
            <a:ext cx="8133600" cy="28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GB" sz="2150">
                <a:solidFill>
                  <a:srgbClr val="980000"/>
                </a:solidFill>
              </a:rPr>
              <a:t>Brunello FORMA in questa  annata di transizione</a:t>
            </a:r>
            <a:br>
              <a:rPr i="1" lang="en-GB" sz="2150">
                <a:solidFill>
                  <a:srgbClr val="980000"/>
                </a:solidFill>
              </a:rPr>
            </a:br>
            <a:r>
              <a:rPr b="1" i="1" lang="en-GB" sz="2150">
                <a:solidFill>
                  <a:srgbClr val="980000"/>
                </a:solidFill>
              </a:rPr>
              <a:t>conferma l’eccellente qualità della vendemmia</a:t>
            </a:r>
            <a:br>
              <a:rPr b="1" i="1" lang="en-GB" sz="2150">
                <a:solidFill>
                  <a:srgbClr val="980000"/>
                </a:solidFill>
              </a:rPr>
            </a:br>
            <a:r>
              <a:rPr i="1" lang="en-GB" sz="2150">
                <a:solidFill>
                  <a:srgbClr val="980000"/>
                </a:solidFill>
              </a:rPr>
              <a:t>già denotata dalle </a:t>
            </a:r>
            <a:br>
              <a:rPr i="1" lang="en-GB" sz="2150">
                <a:solidFill>
                  <a:srgbClr val="980000"/>
                </a:solidFill>
              </a:rPr>
            </a:br>
            <a:r>
              <a:rPr i="1" lang="en-GB" sz="2150">
                <a:solidFill>
                  <a:srgbClr val="980000"/>
                </a:solidFill>
              </a:rPr>
              <a:t>5 stelle assegnate nel febbraio 2021. </a:t>
            </a:r>
            <a:endParaRPr i="1" sz="2150">
              <a:solidFill>
                <a:srgbClr val="980000"/>
              </a:solidFill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2150">
              <a:solidFill>
                <a:srgbClr val="980000"/>
              </a:solidFill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GB" sz="2150">
                <a:solidFill>
                  <a:srgbClr val="980000"/>
                </a:solidFill>
              </a:rPr>
              <a:t>Annata di grande qualità che mostra consistenza. </a:t>
            </a:r>
            <a:endParaRPr i="1" sz="2150">
              <a:solidFill>
                <a:srgbClr val="980000"/>
              </a:solidFill>
            </a:endParaRPr>
          </a:p>
        </p:txBody>
      </p:sp>
      <p:pic>
        <p:nvPicPr>
          <p:cNvPr id="699" name="Google Shape;699;g2d57f01f977_0_1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1400" y="184875"/>
            <a:ext cx="1510477" cy="75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g2d57f01f977_0_1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7275" y="0"/>
            <a:ext cx="7029427" cy="8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g2d57f01f977_0_196"/>
          <p:cNvSpPr txBox="1"/>
          <p:nvPr/>
        </p:nvSpPr>
        <p:spPr>
          <a:xfrm>
            <a:off x="-27275" y="184875"/>
            <a:ext cx="70293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7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BRUNELLO </a:t>
            </a:r>
            <a:r>
              <a:rPr b="1" lang="en-GB" sz="21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DI</a:t>
            </a:r>
            <a:r>
              <a:rPr b="1" lang="en-GB" sz="27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 MONTALCINO</a:t>
            </a:r>
            <a:r>
              <a:rPr b="1" lang="en-GB" sz="300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 2020</a:t>
            </a:r>
            <a:endParaRPr sz="3000">
              <a:solidFill>
                <a:schemeClr val="lt1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"/>
          <p:cNvSpPr txBox="1"/>
          <p:nvPr>
            <p:ph type="title"/>
          </p:nvPr>
        </p:nvSpPr>
        <p:spPr>
          <a:xfrm>
            <a:off x="628652" y="-60003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GB"/>
              <a:t>1.2 Scopo di Brunello FORMA</a:t>
            </a:r>
            <a:endParaRPr sz="2000"/>
          </a:p>
        </p:txBody>
      </p:sp>
      <p:sp>
        <p:nvSpPr>
          <p:cNvPr id="119" name="Google Shape;119;p4"/>
          <p:cNvSpPr txBox="1"/>
          <p:nvPr>
            <p:ph idx="1" type="body"/>
          </p:nvPr>
        </p:nvSpPr>
        <p:spPr>
          <a:xfrm>
            <a:off x="628650" y="829175"/>
            <a:ext cx="8248800" cy="41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Noto Sans Symbols"/>
              <a:buChar char="⮚"/>
            </a:pPr>
            <a:r>
              <a:rPr b="1" lang="en-GB" sz="1200"/>
              <a:t>MODELLO CHE DEFINISCA LA QUALITÀ E PERSONALITÀ DI UN’ANNATA</a:t>
            </a:r>
            <a:r>
              <a:rPr lang="en-GB" sz="1200"/>
              <a:t>: </a:t>
            </a:r>
            <a:endParaRPr/>
          </a:p>
          <a:p>
            <a:pPr indent="-330200" lvl="1" marL="9144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b="1" lang="en-GB" sz="1100"/>
              <a:t>spostarsi</a:t>
            </a:r>
            <a:r>
              <a:rPr lang="en-GB" sz="1100"/>
              <a:t> da una </a:t>
            </a:r>
            <a:r>
              <a:rPr b="1" lang="en-GB" sz="1100"/>
              <a:t>comunicazione quantitativa</a:t>
            </a:r>
            <a:r>
              <a:rPr lang="en-GB" sz="1100"/>
              <a:t>, numero delle stelle, ad una descrizione </a:t>
            </a:r>
            <a:r>
              <a:rPr b="1" lang="en-GB" sz="1100"/>
              <a:t>qualitativa e stilistica</a:t>
            </a:r>
            <a:endParaRPr/>
          </a:p>
          <a:p>
            <a:pPr indent="-330200" lvl="1" marL="91440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GB" sz="1100"/>
              <a:t>raccontare in modo sintetico ma rappresentativo la </a:t>
            </a:r>
            <a:r>
              <a:rPr b="1" lang="en-GB" sz="1100"/>
              <a:t>natura e l’essenza della vendemmia</a:t>
            </a:r>
            <a:r>
              <a:rPr lang="en-GB" sz="1100"/>
              <a:t>.</a:t>
            </a:r>
            <a:endParaRPr sz="11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Noto Sans Symbols"/>
              <a:buChar char="⮚"/>
            </a:pPr>
            <a:r>
              <a:rPr b="1" lang="en-GB" sz="1200"/>
              <a:t>MODELLO ESCLUSIVO PER MONTALCINO</a:t>
            </a:r>
            <a:r>
              <a:rPr lang="en-GB" sz="1200"/>
              <a:t>, che risponde alle </a:t>
            </a:r>
            <a:r>
              <a:rPr b="1" lang="en-GB" sz="1200"/>
              <a:t>esigenze specifiche</a:t>
            </a:r>
            <a:r>
              <a:rPr lang="en-GB" sz="1200"/>
              <a:t> della denominazione</a:t>
            </a:r>
            <a:endParaRPr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GB" sz="1100"/>
              <a:t>Alta </a:t>
            </a:r>
            <a:r>
              <a:rPr lang="en-GB" sz="1100"/>
              <a:t>eterogeneo territoriale (per esposizione, altitudine, suoli ecc.) </a:t>
            </a:r>
            <a:endParaRPr sz="1100"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•"/>
            </a:pPr>
            <a:r>
              <a:rPr lang="en-GB" sz="1100">
                <a:solidFill>
                  <a:schemeClr val="dk1"/>
                </a:solidFill>
              </a:rPr>
              <a:t>100% Sangiovese (da molteplici cloni e età)</a:t>
            </a:r>
            <a:endParaRPr sz="11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Noto Sans Symbols"/>
              <a:buChar char="⮚"/>
            </a:pPr>
            <a:r>
              <a:rPr b="1" lang="en-GB" sz="1200"/>
              <a:t>MODELLO SOLIDO E STRUTTURATO</a:t>
            </a:r>
            <a:endParaRPr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GB" sz="1100"/>
              <a:t>Che unisce dati oggettivi (dati climatici e analitici) con risultati olistici da panel di degustazione internazionale </a:t>
            </a:r>
            <a:endParaRPr sz="11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Noto Sans Symbols"/>
              <a:buChar char="⮚"/>
            </a:pPr>
            <a:r>
              <a:rPr b="1" lang="en-GB" sz="1200"/>
              <a:t>MODELLO CONTEMPORANEO</a:t>
            </a:r>
            <a:r>
              <a:rPr lang="en-GB" sz="1200"/>
              <a:t> </a:t>
            </a:r>
            <a:endParaRPr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GB" sz="1100"/>
              <a:t>allineato alle evoluzioni della denominazione</a:t>
            </a:r>
            <a:endParaRPr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GB" sz="1100"/>
              <a:t>che contempli gli effetti del </a:t>
            </a:r>
            <a:r>
              <a:rPr b="1" lang="en-GB" sz="1100"/>
              <a:t>cambiamento climatico </a:t>
            </a:r>
            <a:r>
              <a:rPr lang="en-GB" sz="1100">
                <a:solidFill>
                  <a:schemeClr val="dk1"/>
                </a:solidFill>
              </a:rPr>
              <a:t>(nuovi indici e dati ad alta risoluzione presi in considerazione) </a:t>
            </a:r>
            <a:endParaRPr b="1" sz="1100"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 b="1" sz="1200"/>
          </a:p>
          <a:p>
            <a:pPr indent="0" lvl="0" marL="127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i="1" lang="en-GB" sz="1200"/>
              <a:t>“essere un modello strutturato, </a:t>
            </a:r>
            <a:r>
              <a:rPr b="1" i="1" lang="en-GB" sz="1200"/>
              <a:t>pionerIstico</a:t>
            </a:r>
            <a:r>
              <a:rPr b="1" i="1" lang="en-GB" sz="1200"/>
              <a:t> e contemporaneo </a:t>
            </a:r>
            <a:endParaRPr/>
          </a:p>
          <a:p>
            <a:pPr indent="0" lvl="0" marL="127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b="1" i="1" lang="en-GB" sz="1200"/>
              <a:t>di proprietà intellettuale del Consorzio del Brunello di Montalcino”</a:t>
            </a:r>
            <a:endParaRPr b="1" i="1" sz="1200"/>
          </a:p>
        </p:txBody>
      </p:sp>
      <p:pic>
        <p:nvPicPr>
          <p:cNvPr id="120" name="Google Shape;120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1400" y="184875"/>
            <a:ext cx="1510477" cy="75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/>
          <p:nvPr>
            <p:ph type="title"/>
          </p:nvPr>
        </p:nvSpPr>
        <p:spPr>
          <a:xfrm>
            <a:off x="537350" y="411025"/>
            <a:ext cx="77493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GB"/>
              <a:t>1.3 Come è Stato Realizzato il Modello</a:t>
            </a:r>
            <a:endParaRPr/>
          </a:p>
        </p:txBody>
      </p:sp>
      <p:sp>
        <p:nvSpPr>
          <p:cNvPr id="126" name="Google Shape;126;p5"/>
          <p:cNvSpPr txBox="1"/>
          <p:nvPr>
            <p:ph idx="1" type="body"/>
          </p:nvPr>
        </p:nvSpPr>
        <p:spPr>
          <a:xfrm>
            <a:off x="407850" y="1350175"/>
            <a:ext cx="8507400" cy="36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21945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70"/>
              <a:buFont typeface="Noto Sans Symbols"/>
              <a:buChar char="⮚"/>
            </a:pPr>
            <a:r>
              <a:rPr lang="en-GB" sz="1200"/>
              <a:t>Analisi di modelli di altre </a:t>
            </a:r>
            <a:r>
              <a:rPr b="1" lang="en-GB" sz="1200"/>
              <a:t>denominazioni</a:t>
            </a:r>
            <a:r>
              <a:rPr lang="en-GB" sz="1200"/>
              <a:t> internazionali e casi </a:t>
            </a:r>
            <a:r>
              <a:rPr b="1" lang="en-GB" sz="1200"/>
              <a:t>aziendali</a:t>
            </a:r>
            <a:endParaRPr b="1" sz="1200"/>
          </a:p>
          <a:p>
            <a:pPr indent="-32194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70"/>
              <a:buFont typeface="Noto Sans Symbols"/>
              <a:buChar char="⮚"/>
            </a:pPr>
            <a:r>
              <a:rPr lang="en-GB" sz="1200"/>
              <a:t>Soddisfare le esigenze di esclusività della denominazione:</a:t>
            </a:r>
            <a:endParaRPr sz="1200"/>
          </a:p>
          <a:p>
            <a:pPr indent="-30861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60"/>
              <a:buFont typeface="Arial"/>
              <a:buChar char="•"/>
            </a:pPr>
            <a:r>
              <a:rPr b="1" lang="en-GB" sz="1100"/>
              <a:t>Varietà singola</a:t>
            </a:r>
            <a:r>
              <a:rPr lang="en-GB" sz="1100"/>
              <a:t> ed estremamente </a:t>
            </a:r>
            <a:r>
              <a:rPr b="1" lang="en-GB" sz="1100"/>
              <a:t>camaleontica </a:t>
            </a:r>
            <a:r>
              <a:rPr lang="en-GB" sz="1100"/>
              <a:t>come il SANGIOVESE </a:t>
            </a:r>
            <a:endParaRPr sz="1100"/>
          </a:p>
          <a:p>
            <a:pPr indent="-30861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60"/>
              <a:buFont typeface="Arial"/>
              <a:buChar char="•"/>
            </a:pPr>
            <a:r>
              <a:rPr lang="en-GB" sz="1100"/>
              <a:t>La forte </a:t>
            </a:r>
            <a:r>
              <a:rPr b="1" lang="en-GB" sz="1100"/>
              <a:t>eterogeneità climatica</a:t>
            </a:r>
            <a:r>
              <a:rPr lang="en-GB" sz="1100"/>
              <a:t> del territorio (in termini di altitudine, esposizione, venti ed orografia)</a:t>
            </a:r>
            <a:endParaRPr sz="1100"/>
          </a:p>
          <a:p>
            <a:pPr indent="-30861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60"/>
              <a:buFont typeface="Arial"/>
              <a:buChar char="•"/>
            </a:pPr>
            <a:r>
              <a:rPr lang="en-GB" sz="1100"/>
              <a:t>La forte </a:t>
            </a:r>
            <a:r>
              <a:rPr b="1" lang="en-GB" sz="1100"/>
              <a:t>interazione tra vitigno, clima e vino</a:t>
            </a:r>
            <a:r>
              <a:rPr lang="en-GB" sz="1100"/>
              <a:t>; che oggi per effetto del cambio climatico va analizzata con un nuovo approccio</a:t>
            </a:r>
            <a:endParaRPr sz="1100"/>
          </a:p>
          <a:p>
            <a:pPr indent="-32194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70"/>
              <a:buFont typeface="Noto Sans Symbols"/>
              <a:buChar char="⮚"/>
            </a:pPr>
            <a:r>
              <a:rPr lang="en-GB" sz="1200"/>
              <a:t>Creazione di un </a:t>
            </a:r>
            <a:r>
              <a:rPr b="1" lang="en-GB" sz="1200"/>
              <a:t>team di super esperti</a:t>
            </a:r>
            <a:r>
              <a:rPr lang="en-GB" sz="1200"/>
              <a:t>:</a:t>
            </a:r>
            <a:endParaRPr sz="1200"/>
          </a:p>
          <a:p>
            <a:pPr indent="-30861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60"/>
              <a:buFont typeface="Arial"/>
              <a:buChar char="•"/>
            </a:pPr>
            <a:r>
              <a:rPr lang="en-GB" sz="1200">
                <a:solidFill>
                  <a:schemeClr val="dk1"/>
                </a:solidFill>
              </a:rPr>
              <a:t>P</a:t>
            </a:r>
            <a:r>
              <a:rPr lang="en-GB" sz="1200">
                <a:solidFill>
                  <a:schemeClr val="dk1"/>
                </a:solidFill>
              </a:rPr>
              <a:t>rofessionisti di Digital Farming (Copernico srl)</a:t>
            </a:r>
            <a:endParaRPr sz="1200"/>
          </a:p>
          <a:p>
            <a:pPr indent="-30861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60"/>
              <a:buChar char="•"/>
            </a:pPr>
            <a:r>
              <a:rPr lang="en-GB" sz="1200">
                <a:solidFill>
                  <a:schemeClr val="dk1"/>
                </a:solidFill>
              </a:rPr>
              <a:t>E</a:t>
            </a:r>
            <a:r>
              <a:rPr lang="en-GB" sz="1200">
                <a:solidFill>
                  <a:schemeClr val="dk1"/>
                </a:solidFill>
              </a:rPr>
              <a:t>sperti di climatologia (Prof. Mariani UNIBS &amp; Prof. Cola UNIMI)</a:t>
            </a:r>
            <a:endParaRPr sz="1200"/>
          </a:p>
          <a:p>
            <a:pPr indent="-30861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260"/>
              <a:buFont typeface="Arial"/>
              <a:buChar char="•"/>
            </a:pPr>
            <a:r>
              <a:rPr lang="en-GB" sz="1200"/>
              <a:t>Panel di degustatori (MW di diversa estrazione professionale, provenienza geografica e demografica) </a:t>
            </a:r>
            <a:endParaRPr sz="1200"/>
          </a:p>
          <a:p>
            <a:pPr indent="-32194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70"/>
              <a:buFont typeface="Noto Sans Symbols"/>
              <a:buChar char="⮚"/>
            </a:pPr>
            <a:r>
              <a:rPr b="1" lang="en-GB" sz="1200"/>
              <a:t>Elaborazione</a:t>
            </a:r>
            <a:r>
              <a:rPr b="1" lang="en-GB" sz="1200"/>
              <a:t> dei dati (meteoclimatici, analitici sui vini, di degustazione) </a:t>
            </a:r>
            <a:r>
              <a:rPr lang="en-GB" sz="1200"/>
              <a:t>con moderne </a:t>
            </a:r>
            <a:r>
              <a:rPr lang="en-GB" sz="1200"/>
              <a:t>technologie</a:t>
            </a:r>
            <a:r>
              <a:rPr lang="en-GB" sz="1200"/>
              <a:t> a supporto.</a:t>
            </a:r>
            <a:endParaRPr sz="1200"/>
          </a:p>
        </p:txBody>
      </p:sp>
      <p:pic>
        <p:nvPicPr>
          <p:cNvPr id="127" name="Google Shape;127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1400" y="184875"/>
            <a:ext cx="1510477" cy="75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"/>
          <p:cNvSpPr txBox="1"/>
          <p:nvPr>
            <p:ph type="title"/>
          </p:nvPr>
        </p:nvSpPr>
        <p:spPr>
          <a:xfrm>
            <a:off x="765950" y="258625"/>
            <a:ext cx="77493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GB"/>
              <a:t>1.4 Attori di Brunello FORMA</a:t>
            </a:r>
            <a:endParaRPr/>
          </a:p>
        </p:txBody>
      </p:sp>
      <p:sp>
        <p:nvSpPr>
          <p:cNvPr id="133" name="Google Shape;133;p6"/>
          <p:cNvSpPr txBox="1"/>
          <p:nvPr>
            <p:ph idx="1" type="body"/>
          </p:nvPr>
        </p:nvSpPr>
        <p:spPr>
          <a:xfrm>
            <a:off x="644200" y="1369226"/>
            <a:ext cx="7871100" cy="36887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21945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70"/>
              <a:buFont typeface="Noto Sans Symbols"/>
              <a:buChar char="⮚"/>
            </a:pPr>
            <a:r>
              <a:rPr lang="en-GB" sz="1200"/>
              <a:t>Il </a:t>
            </a:r>
            <a:r>
              <a:rPr b="1" lang="en-GB" sz="1200"/>
              <a:t>board </a:t>
            </a:r>
            <a:r>
              <a:rPr lang="en-GB" sz="1200"/>
              <a:t>del </a:t>
            </a:r>
            <a:r>
              <a:rPr b="1" lang="en-GB" sz="1200"/>
              <a:t>Consorzio</a:t>
            </a:r>
            <a:r>
              <a:rPr lang="en-GB" sz="1200"/>
              <a:t> Brunello di Montalcino (VISION)</a:t>
            </a:r>
            <a:endParaRPr/>
          </a:p>
          <a:p>
            <a:pPr indent="-321945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70"/>
              <a:buFont typeface="Noto Sans Symbols"/>
              <a:buChar char="⮚"/>
            </a:pPr>
            <a:r>
              <a:rPr b="1" lang="en-GB" sz="1200"/>
              <a:t>Gabriele Gorelli MW</a:t>
            </a:r>
            <a:r>
              <a:rPr lang="en-GB" sz="1200"/>
              <a:t> &amp; </a:t>
            </a:r>
            <a:r>
              <a:rPr b="1" lang="en-GB" sz="1200"/>
              <a:t>Andrea Lonardi MW</a:t>
            </a:r>
            <a:r>
              <a:rPr lang="en-GB" sz="1200"/>
              <a:t> (MISSION)</a:t>
            </a:r>
            <a:endParaRPr/>
          </a:p>
          <a:p>
            <a:pPr indent="-321945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70"/>
              <a:buFont typeface="Noto Sans Symbols"/>
              <a:buChar char="⮚"/>
            </a:pPr>
            <a:r>
              <a:rPr b="1" lang="en-GB" sz="1200"/>
              <a:t>Copernico S.r.l.</a:t>
            </a:r>
            <a:r>
              <a:rPr lang="en-GB" sz="1200"/>
              <a:t> </a:t>
            </a:r>
            <a:r>
              <a:rPr lang="en-GB" sz="1200">
                <a:solidFill>
                  <a:schemeClr val="dk1"/>
                </a:solidFill>
              </a:rPr>
              <a:t>(STRUMENTI di analisi territoriale e climatica)</a:t>
            </a:r>
            <a:endParaRPr sz="1200"/>
          </a:p>
          <a:p>
            <a:pPr indent="-321945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70"/>
              <a:buFont typeface="Noto Sans Symbols"/>
              <a:buChar char="⮚"/>
            </a:pPr>
            <a:r>
              <a:rPr b="1" lang="en-GB" sz="1200"/>
              <a:t>Prof Luigi Mariani </a:t>
            </a:r>
            <a:r>
              <a:rPr lang="en-GB" sz="1200"/>
              <a:t>&amp; </a:t>
            </a:r>
            <a:r>
              <a:rPr b="1" lang="en-GB" sz="1200"/>
              <a:t>prof. Gabriele Cola</a:t>
            </a:r>
            <a:r>
              <a:rPr lang="en-GB" sz="1200"/>
              <a:t> (VALIDAZIONE accademico-scientifica) </a:t>
            </a:r>
            <a:endParaRPr sz="1200"/>
          </a:p>
          <a:p>
            <a:pPr indent="-321945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70"/>
              <a:buFont typeface="Noto Sans Symbols"/>
              <a:buChar char="⮚"/>
            </a:pPr>
            <a:r>
              <a:rPr b="1" lang="en-GB" sz="1200"/>
              <a:t>8 Master of Wine</a:t>
            </a:r>
            <a:r>
              <a:rPr lang="en-GB" sz="1200"/>
              <a:t> (PANEL DI DEGUSTAZIONE)</a:t>
            </a:r>
            <a:endParaRPr/>
          </a:p>
          <a:p>
            <a:pPr indent="-321945" lvl="0" marL="4572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470"/>
              <a:buFont typeface="Noto Sans Symbols"/>
              <a:buChar char="⮚"/>
            </a:pPr>
            <a:r>
              <a:rPr b="1" lang="en-GB" sz="1200"/>
              <a:t>Staff </a:t>
            </a:r>
            <a:r>
              <a:rPr lang="en-GB" sz="1200"/>
              <a:t>del </a:t>
            </a:r>
            <a:r>
              <a:rPr b="1" lang="en-GB" sz="1200"/>
              <a:t>Consorzio </a:t>
            </a:r>
            <a:r>
              <a:rPr lang="en-GB" sz="1200"/>
              <a:t>Brunello di Montalcino (SUPPORTO)</a:t>
            </a:r>
            <a:endParaRPr sz="1200"/>
          </a:p>
        </p:txBody>
      </p:sp>
      <p:pic>
        <p:nvPicPr>
          <p:cNvPr id="134" name="Google Shape;134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1400" y="184875"/>
            <a:ext cx="1510477" cy="75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"/>
          <p:cNvSpPr txBox="1"/>
          <p:nvPr>
            <p:ph type="title"/>
          </p:nvPr>
        </p:nvSpPr>
        <p:spPr>
          <a:xfrm>
            <a:off x="628652" y="2738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GB"/>
              <a:t>1.5 Elementi Strutturali di</a:t>
            </a:r>
            <a:br>
              <a:rPr lang="en-GB"/>
            </a:br>
            <a:r>
              <a:rPr lang="en-GB"/>
              <a:t>       Brunello FORMA</a:t>
            </a:r>
            <a:endParaRPr/>
          </a:p>
        </p:txBody>
      </p:sp>
      <p:sp>
        <p:nvSpPr>
          <p:cNvPr id="140" name="Google Shape;140;p7"/>
          <p:cNvSpPr txBox="1"/>
          <p:nvPr>
            <p:ph idx="1" type="body"/>
          </p:nvPr>
        </p:nvSpPr>
        <p:spPr>
          <a:xfrm>
            <a:off x="628650" y="1369226"/>
            <a:ext cx="7886700" cy="36951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39248" lvl="0" marL="457200" rtl="0" algn="l">
              <a:lnSpc>
                <a:spcPct val="140000"/>
              </a:lnSpc>
              <a:spcBef>
                <a:spcPts val="800"/>
              </a:spcBef>
              <a:spcAft>
                <a:spcPts val="0"/>
              </a:spcAft>
              <a:buSzPts val="1742"/>
              <a:buFont typeface="Arial"/>
              <a:buAutoNum type="arabicPeriod"/>
            </a:pPr>
            <a:r>
              <a:rPr b="1" lang="en-GB" sz="1400"/>
              <a:t>Unicità del territorio</a:t>
            </a:r>
            <a:r>
              <a:rPr lang="en-GB" sz="1400"/>
              <a:t> di Montalcino</a:t>
            </a:r>
            <a:endParaRPr/>
          </a:p>
          <a:p>
            <a:pPr indent="-339248" lvl="0" marL="457200" rtl="0" algn="l">
              <a:lnSpc>
                <a:spcPct val="140000"/>
              </a:lnSpc>
              <a:spcBef>
                <a:spcPts val="800"/>
              </a:spcBef>
              <a:spcAft>
                <a:spcPts val="0"/>
              </a:spcAft>
              <a:buSzPts val="1742"/>
              <a:buAutoNum type="arabicPeriod"/>
            </a:pPr>
            <a:r>
              <a:rPr b="1" lang="en-GB" sz="1400"/>
              <a:t>Analisi meteoclimatica</a:t>
            </a:r>
            <a:endParaRPr b="1" sz="1400"/>
          </a:p>
          <a:p>
            <a:pPr indent="-339248" lvl="0" marL="457200" rtl="0" algn="l">
              <a:lnSpc>
                <a:spcPct val="140000"/>
              </a:lnSpc>
              <a:spcBef>
                <a:spcPts val="800"/>
              </a:spcBef>
              <a:spcAft>
                <a:spcPts val="0"/>
              </a:spcAft>
              <a:buSzPts val="1742"/>
              <a:buAutoNum type="arabicPeriod"/>
            </a:pPr>
            <a:r>
              <a:rPr lang="en-GB" sz="1400">
                <a:solidFill>
                  <a:schemeClr val="dk1"/>
                </a:solidFill>
              </a:rPr>
              <a:t>Analisi degli </a:t>
            </a:r>
            <a:r>
              <a:rPr b="1" lang="en-GB" sz="1400">
                <a:solidFill>
                  <a:schemeClr val="dk1"/>
                </a:solidFill>
              </a:rPr>
              <a:t>effetti del clima</a:t>
            </a:r>
            <a:r>
              <a:rPr lang="en-GB" sz="1400">
                <a:solidFill>
                  <a:schemeClr val="dk1"/>
                </a:solidFill>
              </a:rPr>
              <a:t> sulla fisiologia del Sangiovese</a:t>
            </a:r>
            <a:endParaRPr sz="1400">
              <a:solidFill>
                <a:schemeClr val="dk1"/>
              </a:solidFill>
            </a:endParaRPr>
          </a:p>
          <a:p>
            <a:pPr indent="-339248" lvl="0" marL="457200" rtl="0" algn="l">
              <a:lnSpc>
                <a:spcPct val="14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42"/>
              <a:buAutoNum type="arabicPeriod"/>
            </a:pPr>
            <a:r>
              <a:rPr lang="en-GB" sz="1400">
                <a:solidFill>
                  <a:schemeClr val="dk1"/>
                </a:solidFill>
              </a:rPr>
              <a:t>Selezione del </a:t>
            </a:r>
            <a:r>
              <a:rPr b="1" lang="en-GB" sz="1400">
                <a:solidFill>
                  <a:schemeClr val="dk1"/>
                </a:solidFill>
              </a:rPr>
              <a:t>panel di degustazione</a:t>
            </a:r>
            <a:r>
              <a:rPr lang="en-GB" sz="1400">
                <a:solidFill>
                  <a:schemeClr val="dk1"/>
                </a:solidFill>
              </a:rPr>
              <a:t> </a:t>
            </a:r>
            <a:endParaRPr sz="1400">
              <a:solidFill>
                <a:schemeClr val="dk1"/>
              </a:solidFill>
            </a:endParaRPr>
          </a:p>
          <a:p>
            <a:pPr indent="-339248" lvl="0" marL="457200" rtl="0" algn="l">
              <a:lnSpc>
                <a:spcPct val="14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42"/>
              <a:buAutoNum type="arabicPeriod"/>
            </a:pPr>
            <a:r>
              <a:rPr b="1" lang="en-GB" sz="1400">
                <a:solidFill>
                  <a:schemeClr val="dk1"/>
                </a:solidFill>
              </a:rPr>
              <a:t>Calibrazione</a:t>
            </a:r>
            <a:r>
              <a:rPr lang="en-GB" sz="1400">
                <a:solidFill>
                  <a:schemeClr val="dk1"/>
                </a:solidFill>
              </a:rPr>
              <a:t> del panel di degustazione in funzione dell’andamento meteoclimatico (degustazione 2010-2019)</a:t>
            </a:r>
            <a:endParaRPr sz="1400">
              <a:solidFill>
                <a:schemeClr val="dk1"/>
              </a:solidFill>
            </a:endParaRPr>
          </a:p>
          <a:p>
            <a:pPr indent="-339247" lvl="0" marL="457200" rtl="0" algn="l">
              <a:lnSpc>
                <a:spcPct val="14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42"/>
              <a:buAutoNum type="arabicPeriod"/>
            </a:pPr>
            <a:r>
              <a:rPr b="1" lang="en-GB" sz="1400">
                <a:solidFill>
                  <a:schemeClr val="dk1"/>
                </a:solidFill>
              </a:rPr>
              <a:t>Assaggio della vendemmia</a:t>
            </a:r>
            <a:r>
              <a:rPr lang="en-GB" sz="1400">
                <a:solidFill>
                  <a:schemeClr val="dk1"/>
                </a:solidFill>
              </a:rPr>
              <a:t> da valutare </a:t>
            </a:r>
            <a:endParaRPr sz="1400">
              <a:solidFill>
                <a:schemeClr val="dk1"/>
              </a:solidFill>
            </a:endParaRPr>
          </a:p>
          <a:p>
            <a:pPr indent="-339247" lvl="0" marL="457200" rtl="0" algn="l">
              <a:lnSpc>
                <a:spcPct val="14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42"/>
              <a:buAutoNum type="arabicPeriod"/>
            </a:pPr>
            <a:r>
              <a:rPr b="1" lang="en-GB" sz="1400">
                <a:solidFill>
                  <a:schemeClr val="dk1"/>
                </a:solidFill>
              </a:rPr>
              <a:t>Elaborazione dei dati finali</a:t>
            </a:r>
            <a:r>
              <a:rPr lang="en-GB" sz="1400">
                <a:solidFill>
                  <a:schemeClr val="dk1"/>
                </a:solidFill>
              </a:rPr>
              <a:t> 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141" name="Google Shape;14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1400" y="184875"/>
            <a:ext cx="1510477" cy="75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andrea lonardi</dc:creator>
</cp:coreProperties>
</file>